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41"/>
  </p:notesMasterIdLst>
  <p:sldIdLst>
    <p:sldId id="256" r:id="rId2"/>
    <p:sldId id="257" r:id="rId3"/>
    <p:sldId id="29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</p:sldIdLst>
  <p:sldSz cx="12192000" cy="9144000"/>
  <p:notesSz cx="9601200" cy="7315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993366"/>
    <a:srgbClr val="669900"/>
    <a:srgbClr val="008080"/>
    <a:srgbClr val="800000"/>
    <a:srgbClr val="00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D5E2B4-F1C2-45F0-99DE-F309C4CA4BAB}">
  <a:tblStyle styleId="{9DD5E2B4-F1C2-45F0-99DE-F309C4CA4BAB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06" autoAdjust="0"/>
    <p:restoredTop sz="94660"/>
  </p:normalViewPr>
  <p:slideViewPr>
    <p:cSldViewPr snapToGrid="0">
      <p:cViewPr varScale="1">
        <p:scale>
          <a:sx n="39" d="100"/>
          <a:sy n="39" d="100"/>
        </p:scale>
        <p:origin x="10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160837" cy="366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>
                <a:latin typeface="Candara" panose="020E0502030303020204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lang="en-US"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5440362" y="0"/>
            <a:ext cx="4160837" cy="366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>
                <a:latin typeface="Candara" panose="020E0502030303020204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lang="en-US"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974975" y="549275"/>
            <a:ext cx="3652838" cy="27416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1279525" y="3475037"/>
            <a:ext cx="7042149" cy="32908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6948486"/>
            <a:ext cx="4160837" cy="366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>
                <a:latin typeface="Candara" panose="020E0502030303020204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lang="en-US"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5440362" y="6948486"/>
            <a:ext cx="4160837" cy="366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algn="r"/>
            <a:endParaRPr lang="en-US" dirty="0" smtClean="0">
              <a:latin typeface="Candara" panose="020E0502030303020204" pitchFamily="34" charset="0"/>
            </a:endParaRPr>
          </a:p>
          <a:p>
            <a:pPr lvl="1"/>
            <a:endParaRPr lang="en-US" dirty="0" smtClean="0">
              <a:latin typeface="Candara" panose="020E0502030303020204" pitchFamily="34" charset="0"/>
            </a:endParaRPr>
          </a:p>
          <a:p>
            <a:pPr lvl="2"/>
            <a:endParaRPr lang="en-US" dirty="0" smtClean="0">
              <a:latin typeface="Candara" panose="020E0502030303020204" pitchFamily="34" charset="0"/>
            </a:endParaRPr>
          </a:p>
          <a:p>
            <a:pPr lvl="3"/>
            <a:endParaRPr lang="en-US" dirty="0" smtClean="0">
              <a:latin typeface="Candara" panose="020E0502030303020204" pitchFamily="34" charset="0"/>
            </a:endParaRPr>
          </a:p>
          <a:p>
            <a:pPr lvl="4"/>
            <a:endParaRPr lang="en-US" dirty="0" smtClean="0">
              <a:latin typeface="Candara" panose="020E0502030303020204" pitchFamily="34" charset="0"/>
            </a:endParaRPr>
          </a:p>
          <a:p>
            <a:pPr lvl="5"/>
            <a:endParaRPr lang="en-US" dirty="0" smtClean="0">
              <a:latin typeface="Candara" panose="020E0502030303020204" pitchFamily="34" charset="0"/>
            </a:endParaRPr>
          </a:p>
          <a:p>
            <a:pPr lvl="6"/>
            <a:endParaRPr lang="en-US" dirty="0" smtClean="0">
              <a:latin typeface="Candara" panose="020E0502030303020204" pitchFamily="34" charset="0"/>
            </a:endParaRPr>
          </a:p>
          <a:p>
            <a:pPr lvl="7"/>
            <a:endParaRPr lang="en-US" dirty="0" smtClean="0">
              <a:latin typeface="Candara" panose="020E0502030303020204" pitchFamily="34" charset="0"/>
            </a:endParaRPr>
          </a:p>
          <a:p>
            <a:pPr lvl="8"/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3109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0" y="0"/>
            <a:ext cx="4160837" cy="366711"/>
          </a:xfrm>
          <a:prstGeom prst="rect">
            <a:avLst/>
          </a:prstGeom>
          <a:noFill/>
          <a:ln>
            <a:noFill/>
          </a:ln>
        </p:spPr>
        <p:txBody>
          <a:bodyPr lIns="97000" tIns="48500" rIns="97000" bIns="48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1" i="0" u="none" strike="noStrike" cap="none" dirty="0">
                <a:latin typeface="Candara" panose="020E0502030303020204" pitchFamily="34" charset="0"/>
              </a:rPr>
              <a:t>Chapter 14</a:t>
            </a:r>
          </a:p>
        </p:txBody>
      </p:sp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2974975" y="549275"/>
            <a:ext cx="3652838" cy="27416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1279525" y="3475037"/>
            <a:ext cx="7042149" cy="3290886"/>
          </a:xfrm>
          <a:prstGeom prst="rect">
            <a:avLst/>
          </a:prstGeom>
          <a:noFill/>
          <a:ln>
            <a:noFill/>
          </a:ln>
        </p:spPr>
        <p:txBody>
          <a:bodyPr lIns="97000" tIns="48500" rIns="97000" bIns="485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018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1279525" y="3475037"/>
            <a:ext cx="7042149" cy="32908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2974975" y="549275"/>
            <a:ext cx="3652838" cy="27416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2921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1279525" y="3475037"/>
            <a:ext cx="7042149" cy="32908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2974975" y="549275"/>
            <a:ext cx="3652838" cy="27416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2442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1279525" y="3475037"/>
            <a:ext cx="7042149" cy="32908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2974975" y="549275"/>
            <a:ext cx="3652838" cy="27416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5551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1279525" y="3475037"/>
            <a:ext cx="7042149" cy="32908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2974975" y="549275"/>
            <a:ext cx="3652838" cy="27416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9444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1279525" y="3475037"/>
            <a:ext cx="7042149" cy="32908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2974975" y="549275"/>
            <a:ext cx="3652838" cy="27416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8018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1279525" y="3475037"/>
            <a:ext cx="7042149" cy="32908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2974975" y="549275"/>
            <a:ext cx="3652838" cy="27416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0480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1279525" y="3475037"/>
            <a:ext cx="7042149" cy="32908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2974975" y="549275"/>
            <a:ext cx="3652838" cy="27416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93491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1279525" y="3475037"/>
            <a:ext cx="7042149" cy="32908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2974975" y="549275"/>
            <a:ext cx="3652838" cy="27416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78008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1279525" y="3475037"/>
            <a:ext cx="7042149" cy="32908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2974975" y="549275"/>
            <a:ext cx="3652838" cy="27416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34414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1279525" y="3475037"/>
            <a:ext cx="7042149" cy="32908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2974975" y="549275"/>
            <a:ext cx="3652838" cy="27416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447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279525" y="3475037"/>
            <a:ext cx="7042149" cy="32908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2974975" y="549275"/>
            <a:ext cx="3652838" cy="27416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31621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1279525" y="3475037"/>
            <a:ext cx="7042149" cy="32908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2974975" y="549275"/>
            <a:ext cx="3652838" cy="27416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4011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1279525" y="3475037"/>
            <a:ext cx="7042149" cy="32908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2974975" y="549275"/>
            <a:ext cx="3652838" cy="27416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33987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1279525" y="3475037"/>
            <a:ext cx="7042149" cy="32908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9" name="Shape 409"/>
          <p:cNvSpPr>
            <a:spLocks noGrp="1" noRot="1" noChangeAspect="1"/>
          </p:cNvSpPr>
          <p:nvPr>
            <p:ph type="sldImg" idx="2"/>
          </p:nvPr>
        </p:nvSpPr>
        <p:spPr>
          <a:xfrm>
            <a:off x="2974975" y="549275"/>
            <a:ext cx="3652838" cy="27416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22158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1279525" y="3475037"/>
            <a:ext cx="7042149" cy="32908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2" name="Shape 422"/>
          <p:cNvSpPr>
            <a:spLocks noGrp="1" noRot="1" noChangeAspect="1"/>
          </p:cNvSpPr>
          <p:nvPr>
            <p:ph type="sldImg" idx="2"/>
          </p:nvPr>
        </p:nvSpPr>
        <p:spPr>
          <a:xfrm>
            <a:off x="2974975" y="549275"/>
            <a:ext cx="3652838" cy="27416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04314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1279525" y="3475037"/>
            <a:ext cx="7042149" cy="32908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2974975" y="549275"/>
            <a:ext cx="3652838" cy="27416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3812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1279525" y="3475037"/>
            <a:ext cx="7042149" cy="32908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1" name="Shape 461"/>
          <p:cNvSpPr>
            <a:spLocks noGrp="1" noRot="1" noChangeAspect="1"/>
          </p:cNvSpPr>
          <p:nvPr>
            <p:ph type="sldImg" idx="2"/>
          </p:nvPr>
        </p:nvSpPr>
        <p:spPr>
          <a:xfrm>
            <a:off x="2974975" y="549275"/>
            <a:ext cx="3652838" cy="27416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7582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1279525" y="3475037"/>
            <a:ext cx="7042149" cy="32908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6" name="Shape 536"/>
          <p:cNvSpPr>
            <a:spLocks noGrp="1" noRot="1" noChangeAspect="1"/>
          </p:cNvSpPr>
          <p:nvPr>
            <p:ph type="sldImg" idx="2"/>
          </p:nvPr>
        </p:nvSpPr>
        <p:spPr>
          <a:xfrm>
            <a:off x="2974975" y="549275"/>
            <a:ext cx="3652838" cy="27416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2227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 txBox="1">
            <a:spLocks noGrp="1"/>
          </p:cNvSpPr>
          <p:nvPr>
            <p:ph type="body" idx="1"/>
          </p:nvPr>
        </p:nvSpPr>
        <p:spPr>
          <a:xfrm>
            <a:off x="1279525" y="3475037"/>
            <a:ext cx="7042149" cy="32908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1" name="Shape 601"/>
          <p:cNvSpPr>
            <a:spLocks noGrp="1" noRot="1" noChangeAspect="1"/>
          </p:cNvSpPr>
          <p:nvPr>
            <p:ph type="sldImg" idx="2"/>
          </p:nvPr>
        </p:nvSpPr>
        <p:spPr>
          <a:xfrm>
            <a:off x="2974975" y="549275"/>
            <a:ext cx="3652838" cy="27416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05338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 txBox="1">
            <a:spLocks noGrp="1"/>
          </p:cNvSpPr>
          <p:nvPr>
            <p:ph type="body" idx="1"/>
          </p:nvPr>
        </p:nvSpPr>
        <p:spPr>
          <a:xfrm>
            <a:off x="1279525" y="3475037"/>
            <a:ext cx="7042149" cy="32908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0" name="Shape 620"/>
          <p:cNvSpPr>
            <a:spLocks noGrp="1" noRot="1" noChangeAspect="1"/>
          </p:cNvSpPr>
          <p:nvPr>
            <p:ph type="sldImg" idx="2"/>
          </p:nvPr>
        </p:nvSpPr>
        <p:spPr>
          <a:xfrm>
            <a:off x="2974975" y="549275"/>
            <a:ext cx="3652838" cy="27416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43237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Shape 637"/>
          <p:cNvSpPr txBox="1">
            <a:spLocks noGrp="1"/>
          </p:cNvSpPr>
          <p:nvPr>
            <p:ph type="body" idx="1"/>
          </p:nvPr>
        </p:nvSpPr>
        <p:spPr>
          <a:xfrm>
            <a:off x="1279525" y="3475037"/>
            <a:ext cx="7042149" cy="32908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8" name="Shape 638"/>
          <p:cNvSpPr>
            <a:spLocks noGrp="1" noRot="1" noChangeAspect="1"/>
          </p:cNvSpPr>
          <p:nvPr>
            <p:ph type="sldImg" idx="2"/>
          </p:nvPr>
        </p:nvSpPr>
        <p:spPr>
          <a:xfrm>
            <a:off x="2974975" y="549275"/>
            <a:ext cx="3652838" cy="27416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9890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1279525" y="3475037"/>
            <a:ext cx="7042149" cy="32908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2974975" y="549275"/>
            <a:ext cx="3652838" cy="27416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25884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hape 655"/>
          <p:cNvSpPr txBox="1">
            <a:spLocks noGrp="1"/>
          </p:cNvSpPr>
          <p:nvPr>
            <p:ph type="body" idx="1"/>
          </p:nvPr>
        </p:nvSpPr>
        <p:spPr>
          <a:xfrm>
            <a:off x="1279525" y="3475037"/>
            <a:ext cx="7042149" cy="32908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6" name="Shape 656"/>
          <p:cNvSpPr>
            <a:spLocks noGrp="1" noRot="1" noChangeAspect="1"/>
          </p:cNvSpPr>
          <p:nvPr>
            <p:ph type="sldImg" idx="2"/>
          </p:nvPr>
        </p:nvSpPr>
        <p:spPr>
          <a:xfrm>
            <a:off x="2974975" y="549275"/>
            <a:ext cx="3652838" cy="27416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57181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Shape 673"/>
          <p:cNvSpPr txBox="1">
            <a:spLocks noGrp="1"/>
          </p:cNvSpPr>
          <p:nvPr>
            <p:ph type="body" idx="1"/>
          </p:nvPr>
        </p:nvSpPr>
        <p:spPr>
          <a:xfrm>
            <a:off x="1279525" y="3475037"/>
            <a:ext cx="7042149" cy="32908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4" name="Shape 674"/>
          <p:cNvSpPr>
            <a:spLocks noGrp="1" noRot="1" noChangeAspect="1"/>
          </p:cNvSpPr>
          <p:nvPr>
            <p:ph type="sldImg" idx="2"/>
          </p:nvPr>
        </p:nvSpPr>
        <p:spPr>
          <a:xfrm>
            <a:off x="2974975" y="549275"/>
            <a:ext cx="3652838" cy="27416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1090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Shape 692"/>
          <p:cNvSpPr txBox="1">
            <a:spLocks noGrp="1"/>
          </p:cNvSpPr>
          <p:nvPr>
            <p:ph type="body" idx="1"/>
          </p:nvPr>
        </p:nvSpPr>
        <p:spPr>
          <a:xfrm>
            <a:off x="1279525" y="3475037"/>
            <a:ext cx="7042149" cy="32908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3" name="Shape 693"/>
          <p:cNvSpPr>
            <a:spLocks noGrp="1" noRot="1" noChangeAspect="1"/>
          </p:cNvSpPr>
          <p:nvPr>
            <p:ph type="sldImg" idx="2"/>
          </p:nvPr>
        </p:nvSpPr>
        <p:spPr>
          <a:xfrm>
            <a:off x="2974975" y="549275"/>
            <a:ext cx="3652838" cy="27416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96622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Shape 710"/>
          <p:cNvSpPr txBox="1">
            <a:spLocks noGrp="1"/>
          </p:cNvSpPr>
          <p:nvPr>
            <p:ph type="body" idx="1"/>
          </p:nvPr>
        </p:nvSpPr>
        <p:spPr>
          <a:xfrm>
            <a:off x="1279525" y="3475037"/>
            <a:ext cx="7042149" cy="32908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1" name="Shape 711"/>
          <p:cNvSpPr>
            <a:spLocks noGrp="1" noRot="1" noChangeAspect="1"/>
          </p:cNvSpPr>
          <p:nvPr>
            <p:ph type="sldImg" idx="2"/>
          </p:nvPr>
        </p:nvSpPr>
        <p:spPr>
          <a:xfrm>
            <a:off x="2974975" y="549275"/>
            <a:ext cx="3652838" cy="27416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36657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Shape 729"/>
          <p:cNvSpPr txBox="1">
            <a:spLocks noGrp="1"/>
          </p:cNvSpPr>
          <p:nvPr>
            <p:ph type="body" idx="1"/>
          </p:nvPr>
        </p:nvSpPr>
        <p:spPr>
          <a:xfrm>
            <a:off x="1279525" y="3475037"/>
            <a:ext cx="7042149" cy="32908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0" name="Shape 730"/>
          <p:cNvSpPr>
            <a:spLocks noGrp="1" noRot="1" noChangeAspect="1"/>
          </p:cNvSpPr>
          <p:nvPr>
            <p:ph type="sldImg" idx="2"/>
          </p:nvPr>
        </p:nvSpPr>
        <p:spPr>
          <a:xfrm>
            <a:off x="2974975" y="549275"/>
            <a:ext cx="3652838" cy="27416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76335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 txBox="1">
            <a:spLocks noGrp="1"/>
          </p:cNvSpPr>
          <p:nvPr>
            <p:ph type="body" idx="1"/>
          </p:nvPr>
        </p:nvSpPr>
        <p:spPr>
          <a:xfrm>
            <a:off x="1279525" y="3475037"/>
            <a:ext cx="7042149" cy="32908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8" name="Shape 748"/>
          <p:cNvSpPr>
            <a:spLocks noGrp="1" noRot="1" noChangeAspect="1"/>
          </p:cNvSpPr>
          <p:nvPr>
            <p:ph type="sldImg" idx="2"/>
          </p:nvPr>
        </p:nvSpPr>
        <p:spPr>
          <a:xfrm>
            <a:off x="2974975" y="549275"/>
            <a:ext cx="3652838" cy="27416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4391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Shape 762"/>
          <p:cNvSpPr txBox="1">
            <a:spLocks noGrp="1"/>
          </p:cNvSpPr>
          <p:nvPr>
            <p:ph type="body" idx="1"/>
          </p:nvPr>
        </p:nvSpPr>
        <p:spPr>
          <a:xfrm>
            <a:off x="1279525" y="3475037"/>
            <a:ext cx="7042149" cy="32908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3" name="Shape 763"/>
          <p:cNvSpPr>
            <a:spLocks noGrp="1" noRot="1" noChangeAspect="1"/>
          </p:cNvSpPr>
          <p:nvPr>
            <p:ph type="sldImg" idx="2"/>
          </p:nvPr>
        </p:nvSpPr>
        <p:spPr>
          <a:xfrm>
            <a:off x="2974975" y="549275"/>
            <a:ext cx="3652838" cy="27416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13361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Shape 776"/>
          <p:cNvSpPr txBox="1">
            <a:spLocks noGrp="1"/>
          </p:cNvSpPr>
          <p:nvPr>
            <p:ph type="body" idx="1"/>
          </p:nvPr>
        </p:nvSpPr>
        <p:spPr>
          <a:xfrm>
            <a:off x="1279525" y="3475037"/>
            <a:ext cx="7042149" cy="32908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7" name="Shape 777"/>
          <p:cNvSpPr>
            <a:spLocks noGrp="1" noRot="1" noChangeAspect="1"/>
          </p:cNvSpPr>
          <p:nvPr>
            <p:ph type="sldImg" idx="2"/>
          </p:nvPr>
        </p:nvSpPr>
        <p:spPr>
          <a:xfrm>
            <a:off x="2974975" y="549275"/>
            <a:ext cx="3652838" cy="27416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41845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Shape 796"/>
          <p:cNvSpPr txBox="1">
            <a:spLocks noGrp="1"/>
          </p:cNvSpPr>
          <p:nvPr>
            <p:ph type="body" idx="1"/>
          </p:nvPr>
        </p:nvSpPr>
        <p:spPr>
          <a:xfrm>
            <a:off x="1279525" y="3475037"/>
            <a:ext cx="7042149" cy="32908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7" name="Shape 797"/>
          <p:cNvSpPr>
            <a:spLocks noGrp="1" noRot="1" noChangeAspect="1"/>
          </p:cNvSpPr>
          <p:nvPr>
            <p:ph type="sldImg" idx="2"/>
          </p:nvPr>
        </p:nvSpPr>
        <p:spPr>
          <a:xfrm>
            <a:off x="2974975" y="549275"/>
            <a:ext cx="3652838" cy="27416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7144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1279525" y="3475037"/>
            <a:ext cx="7042149" cy="32908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2974975" y="549275"/>
            <a:ext cx="3652838" cy="27416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0676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279525" y="3475037"/>
            <a:ext cx="7042149" cy="32908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2974975" y="549275"/>
            <a:ext cx="3652838" cy="27416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9977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1279525" y="3475037"/>
            <a:ext cx="7042149" cy="32908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2974975" y="549275"/>
            <a:ext cx="3652838" cy="27416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4801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1279525" y="3475037"/>
            <a:ext cx="7042149" cy="32908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2974975" y="549275"/>
            <a:ext cx="3652838" cy="27416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8298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1279525" y="3475037"/>
            <a:ext cx="7042149" cy="32908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2974975" y="549275"/>
            <a:ext cx="3652838" cy="27416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2514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1279525" y="3475037"/>
            <a:ext cx="7042149" cy="32908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2974975" y="549275"/>
            <a:ext cx="3652838" cy="27416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9079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914401" y="2840039"/>
            <a:ext cx="10363198" cy="19605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828800" y="5181600"/>
            <a:ext cx="8534400" cy="233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914401" y="812800"/>
            <a:ext cx="10363198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 rot="5400000">
            <a:off x="3352801" y="203200"/>
            <a:ext cx="5486399" cy="10363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 rot="5400000">
            <a:off x="6324599" y="3175000"/>
            <a:ext cx="7315200" cy="2590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 rot="5400000">
            <a:off x="1007534" y="719667"/>
            <a:ext cx="7315200" cy="75014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914401" y="812800"/>
            <a:ext cx="10363198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914401" y="812800"/>
            <a:ext cx="10363198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914401" y="2641601"/>
            <a:ext cx="10363198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962378" y="5875338"/>
            <a:ext cx="10363198" cy="181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962378" y="3875087"/>
            <a:ext cx="10363198" cy="2000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lvl="1" indent="0" rtl="0">
              <a:spcBef>
                <a:spcPts val="0"/>
              </a:spcBef>
              <a:buFont typeface="Times New Roman"/>
              <a:buNone/>
              <a:defRPr/>
            </a:lvl2pPr>
            <a:lvl3pPr marL="914400" lvl="2" indent="0" rtl="0">
              <a:spcBef>
                <a:spcPts val="0"/>
              </a:spcBef>
              <a:buFont typeface="Times New Roman"/>
              <a:buNone/>
              <a:defRPr/>
            </a:lvl3pPr>
            <a:lvl4pPr marL="1371600" lvl="3" indent="0" rtl="0">
              <a:spcBef>
                <a:spcPts val="0"/>
              </a:spcBef>
              <a:buFont typeface="Times New Roman"/>
              <a:buNone/>
              <a:defRPr/>
            </a:lvl4pPr>
            <a:lvl5pPr marL="1828800" lvl="4" indent="0" rtl="0">
              <a:spcBef>
                <a:spcPts val="0"/>
              </a:spcBef>
              <a:buFont typeface="Times New Roman"/>
              <a:buNone/>
              <a:defRPr/>
            </a:lvl5pPr>
            <a:lvl6pPr marL="2286000" lvl="5" indent="0" rtl="0">
              <a:spcBef>
                <a:spcPts val="0"/>
              </a:spcBef>
              <a:buFont typeface="Times New Roman"/>
              <a:buNone/>
              <a:defRPr/>
            </a:lvl6pPr>
            <a:lvl7pPr marL="2743200" lvl="6" indent="0" rtl="0">
              <a:spcBef>
                <a:spcPts val="0"/>
              </a:spcBef>
              <a:buFont typeface="Times New Roman"/>
              <a:buNone/>
              <a:defRPr/>
            </a:lvl7pPr>
            <a:lvl8pPr marL="3200400" lvl="7" indent="0" rtl="0">
              <a:spcBef>
                <a:spcPts val="0"/>
              </a:spcBef>
              <a:buFont typeface="Times New Roman"/>
              <a:buNone/>
              <a:defRPr/>
            </a:lvl8pPr>
            <a:lvl9pPr marL="3657600" lvl="8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914401" y="812800"/>
            <a:ext cx="10363198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914400" y="2641601"/>
            <a:ext cx="5046133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6231467" y="2641601"/>
            <a:ext cx="5046133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609601" y="366712"/>
            <a:ext cx="10972798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609601" y="2046288"/>
            <a:ext cx="5387621" cy="8540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lvl="1" indent="0" rtl="0">
              <a:spcBef>
                <a:spcPts val="0"/>
              </a:spcBef>
              <a:buFont typeface="Times New Roman"/>
              <a:buNone/>
              <a:defRPr/>
            </a:lvl2pPr>
            <a:lvl3pPr marL="914400" lvl="2" indent="0" rtl="0">
              <a:spcBef>
                <a:spcPts val="0"/>
              </a:spcBef>
              <a:buFont typeface="Times New Roman"/>
              <a:buNone/>
              <a:defRPr/>
            </a:lvl3pPr>
            <a:lvl4pPr marL="1371600" lvl="3" indent="0" rtl="0">
              <a:spcBef>
                <a:spcPts val="0"/>
              </a:spcBef>
              <a:buFont typeface="Times New Roman"/>
              <a:buNone/>
              <a:defRPr/>
            </a:lvl4pPr>
            <a:lvl5pPr marL="1828800" lvl="4" indent="0" rtl="0">
              <a:spcBef>
                <a:spcPts val="0"/>
              </a:spcBef>
              <a:buFont typeface="Times New Roman"/>
              <a:buNone/>
              <a:defRPr/>
            </a:lvl5pPr>
            <a:lvl6pPr marL="2286000" lvl="5" indent="0" rtl="0">
              <a:spcBef>
                <a:spcPts val="0"/>
              </a:spcBef>
              <a:buFont typeface="Times New Roman"/>
              <a:buNone/>
              <a:defRPr/>
            </a:lvl6pPr>
            <a:lvl7pPr marL="2743200" lvl="6" indent="0" rtl="0">
              <a:spcBef>
                <a:spcPts val="0"/>
              </a:spcBef>
              <a:buFont typeface="Times New Roman"/>
              <a:buNone/>
              <a:defRPr/>
            </a:lvl7pPr>
            <a:lvl8pPr marL="3200400" lvl="7" indent="0" rtl="0">
              <a:spcBef>
                <a:spcPts val="0"/>
              </a:spcBef>
              <a:buFont typeface="Times New Roman"/>
              <a:buNone/>
              <a:defRPr/>
            </a:lvl8pPr>
            <a:lvl9pPr marL="3657600" lvl="8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 dirty="0"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609601" y="2900363"/>
            <a:ext cx="5387621" cy="5267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2" name="Shape 32"/>
          <p:cNvSpPr txBox="1">
            <a:spLocks noGrp="1"/>
          </p:cNvSpPr>
          <p:nvPr>
            <p:ph type="body" idx="3"/>
          </p:nvPr>
        </p:nvSpPr>
        <p:spPr>
          <a:xfrm>
            <a:off x="6194778" y="2046288"/>
            <a:ext cx="5387621" cy="8540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lvl="1" indent="0" rtl="0">
              <a:spcBef>
                <a:spcPts val="0"/>
              </a:spcBef>
              <a:buFont typeface="Times New Roman"/>
              <a:buNone/>
              <a:defRPr/>
            </a:lvl2pPr>
            <a:lvl3pPr marL="914400" lvl="2" indent="0" rtl="0">
              <a:spcBef>
                <a:spcPts val="0"/>
              </a:spcBef>
              <a:buFont typeface="Times New Roman"/>
              <a:buNone/>
              <a:defRPr/>
            </a:lvl3pPr>
            <a:lvl4pPr marL="1371600" lvl="3" indent="0" rtl="0">
              <a:spcBef>
                <a:spcPts val="0"/>
              </a:spcBef>
              <a:buFont typeface="Times New Roman"/>
              <a:buNone/>
              <a:defRPr/>
            </a:lvl4pPr>
            <a:lvl5pPr marL="1828800" lvl="4" indent="0" rtl="0">
              <a:spcBef>
                <a:spcPts val="0"/>
              </a:spcBef>
              <a:buFont typeface="Times New Roman"/>
              <a:buNone/>
              <a:defRPr/>
            </a:lvl5pPr>
            <a:lvl6pPr marL="2286000" lvl="5" indent="0" rtl="0">
              <a:spcBef>
                <a:spcPts val="0"/>
              </a:spcBef>
              <a:buFont typeface="Times New Roman"/>
              <a:buNone/>
              <a:defRPr/>
            </a:lvl6pPr>
            <a:lvl7pPr marL="2743200" lvl="6" indent="0" rtl="0">
              <a:spcBef>
                <a:spcPts val="0"/>
              </a:spcBef>
              <a:buFont typeface="Times New Roman"/>
              <a:buNone/>
              <a:defRPr/>
            </a:lvl7pPr>
            <a:lvl8pPr marL="3200400" lvl="7" indent="0" rtl="0">
              <a:spcBef>
                <a:spcPts val="0"/>
              </a:spcBef>
              <a:buFont typeface="Times New Roman"/>
              <a:buNone/>
              <a:defRPr/>
            </a:lvl8pPr>
            <a:lvl9pPr marL="3657600" lvl="8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 dirty="0"/>
          </a:p>
        </p:txBody>
      </p:sp>
      <p:sp>
        <p:nvSpPr>
          <p:cNvPr id="33" name="Shape 33"/>
          <p:cNvSpPr txBox="1">
            <a:spLocks noGrp="1"/>
          </p:cNvSpPr>
          <p:nvPr>
            <p:ph type="body" idx="4"/>
          </p:nvPr>
        </p:nvSpPr>
        <p:spPr>
          <a:xfrm>
            <a:off x="6194778" y="2900363"/>
            <a:ext cx="5387621" cy="5267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914401" y="812800"/>
            <a:ext cx="10363198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09601" y="363537"/>
            <a:ext cx="4010377" cy="154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766735" y="363537"/>
            <a:ext cx="6815664" cy="7804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609601" y="1912939"/>
            <a:ext cx="4010377" cy="6254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lvl="1" indent="0" rtl="0">
              <a:spcBef>
                <a:spcPts val="0"/>
              </a:spcBef>
              <a:buFont typeface="Times New Roman"/>
              <a:buNone/>
              <a:defRPr/>
            </a:lvl2pPr>
            <a:lvl3pPr marL="914400" lvl="2" indent="0" rtl="0">
              <a:spcBef>
                <a:spcPts val="0"/>
              </a:spcBef>
              <a:buFont typeface="Times New Roman"/>
              <a:buNone/>
              <a:defRPr/>
            </a:lvl3pPr>
            <a:lvl4pPr marL="1371600" lvl="3" indent="0" rtl="0">
              <a:spcBef>
                <a:spcPts val="0"/>
              </a:spcBef>
              <a:buFont typeface="Times New Roman"/>
              <a:buNone/>
              <a:defRPr/>
            </a:lvl4pPr>
            <a:lvl5pPr marL="1828800" lvl="4" indent="0" rtl="0">
              <a:spcBef>
                <a:spcPts val="0"/>
              </a:spcBef>
              <a:buFont typeface="Times New Roman"/>
              <a:buNone/>
              <a:defRPr/>
            </a:lvl5pPr>
            <a:lvl6pPr marL="2286000" lvl="5" indent="0" rtl="0">
              <a:spcBef>
                <a:spcPts val="0"/>
              </a:spcBef>
              <a:buFont typeface="Times New Roman"/>
              <a:buNone/>
              <a:defRPr/>
            </a:lvl6pPr>
            <a:lvl7pPr marL="2743200" lvl="6" indent="0" rtl="0">
              <a:spcBef>
                <a:spcPts val="0"/>
              </a:spcBef>
              <a:buFont typeface="Times New Roman"/>
              <a:buNone/>
              <a:defRPr/>
            </a:lvl7pPr>
            <a:lvl8pPr marL="3200400" lvl="7" indent="0" rtl="0">
              <a:spcBef>
                <a:spcPts val="0"/>
              </a:spcBef>
              <a:buFont typeface="Times New Roman"/>
              <a:buNone/>
              <a:defRPr/>
            </a:lvl8pPr>
            <a:lvl9pPr marL="3657600" lvl="8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390421" y="6400801"/>
            <a:ext cx="7315200" cy="755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3" name="Shape 43"/>
          <p:cNvSpPr>
            <a:spLocks noGrp="1"/>
          </p:cNvSpPr>
          <p:nvPr>
            <p:ph type="pic" idx="2"/>
          </p:nvPr>
        </p:nvSpPr>
        <p:spPr>
          <a:xfrm>
            <a:off x="2390421" y="817563"/>
            <a:ext cx="7315200" cy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2390421" y="7156450"/>
            <a:ext cx="7315200" cy="1073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lvl="1" indent="0" rtl="0">
              <a:spcBef>
                <a:spcPts val="0"/>
              </a:spcBef>
              <a:buFont typeface="Times New Roman"/>
              <a:buNone/>
              <a:defRPr/>
            </a:lvl2pPr>
            <a:lvl3pPr marL="914400" lvl="2" indent="0" rtl="0">
              <a:spcBef>
                <a:spcPts val="0"/>
              </a:spcBef>
              <a:buFont typeface="Times New Roman"/>
              <a:buNone/>
              <a:defRPr/>
            </a:lvl3pPr>
            <a:lvl4pPr marL="1371600" lvl="3" indent="0" rtl="0">
              <a:spcBef>
                <a:spcPts val="0"/>
              </a:spcBef>
              <a:buFont typeface="Times New Roman"/>
              <a:buNone/>
              <a:defRPr/>
            </a:lvl4pPr>
            <a:lvl5pPr marL="1828800" lvl="4" indent="0" rtl="0">
              <a:spcBef>
                <a:spcPts val="0"/>
              </a:spcBef>
              <a:buFont typeface="Times New Roman"/>
              <a:buNone/>
              <a:defRPr/>
            </a:lvl5pPr>
            <a:lvl6pPr marL="2286000" lvl="5" indent="0" rtl="0">
              <a:spcBef>
                <a:spcPts val="0"/>
              </a:spcBef>
              <a:buFont typeface="Times New Roman"/>
              <a:buNone/>
              <a:defRPr/>
            </a:lvl6pPr>
            <a:lvl7pPr marL="2743200" lvl="6" indent="0" rtl="0">
              <a:spcBef>
                <a:spcPts val="0"/>
              </a:spcBef>
              <a:buFont typeface="Times New Roman"/>
              <a:buNone/>
              <a:defRPr/>
            </a:lvl7pPr>
            <a:lvl8pPr marL="3200400" lvl="7" indent="0" rtl="0">
              <a:spcBef>
                <a:spcPts val="0"/>
              </a:spcBef>
              <a:buFont typeface="Times New Roman"/>
              <a:buNone/>
              <a:defRPr/>
            </a:lvl8pPr>
            <a:lvl9pPr marL="3657600" lvl="8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914401" y="812800"/>
            <a:ext cx="10363198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914401" y="2641601"/>
            <a:ext cx="10363198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914401" y="8331201"/>
            <a:ext cx="2539998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>
                <a:latin typeface="Candara" panose="020E0502030303020204" pitchFamily="34" charset="0"/>
              </a:defRPr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 lang="en-US" dirty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165600" y="8331201"/>
            <a:ext cx="38608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>
                <a:latin typeface="Candara" panose="020E0502030303020204" pitchFamily="34" charset="0"/>
              </a:defRPr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 lang="en-US" dirty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737601" y="8331201"/>
            <a:ext cx="2539998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r"/>
            <a:endParaRPr lang="en-US" dirty="0" smtClean="0">
              <a:latin typeface="Candara" panose="020E0502030303020204" pitchFamily="34" charset="0"/>
            </a:endParaRPr>
          </a:p>
          <a:p>
            <a:pPr marL="457200" lvl="1"/>
            <a:endParaRPr lang="en-US" dirty="0" smtClean="0">
              <a:latin typeface="Candara" panose="020E0502030303020204" pitchFamily="34" charset="0"/>
            </a:endParaRPr>
          </a:p>
          <a:p>
            <a:pPr marL="914400" lvl="2"/>
            <a:endParaRPr lang="en-US" dirty="0" smtClean="0">
              <a:latin typeface="Candara" panose="020E0502030303020204" pitchFamily="34" charset="0"/>
            </a:endParaRPr>
          </a:p>
          <a:p>
            <a:pPr marL="1371600" lvl="3"/>
            <a:endParaRPr lang="en-US" dirty="0" smtClean="0">
              <a:latin typeface="Candara" panose="020E0502030303020204" pitchFamily="34" charset="0"/>
            </a:endParaRPr>
          </a:p>
          <a:p>
            <a:pPr marL="1828800" lvl="4"/>
            <a:endParaRPr lang="en-US" dirty="0" smtClean="0">
              <a:latin typeface="Candara" panose="020E0502030303020204" pitchFamily="34" charset="0"/>
            </a:endParaRPr>
          </a:p>
          <a:p>
            <a:pPr marL="2286000" lvl="5"/>
            <a:endParaRPr lang="en-US" dirty="0" smtClean="0">
              <a:latin typeface="Candara" panose="020E0502030303020204" pitchFamily="34" charset="0"/>
            </a:endParaRPr>
          </a:p>
          <a:p>
            <a:pPr marL="2743200" lvl="6"/>
            <a:endParaRPr lang="en-US" dirty="0" smtClean="0">
              <a:latin typeface="Candara" panose="020E0502030303020204" pitchFamily="34" charset="0"/>
            </a:endParaRPr>
          </a:p>
          <a:p>
            <a:pPr marL="3200400" lvl="7"/>
            <a:endParaRPr lang="en-US" dirty="0" smtClean="0">
              <a:latin typeface="Candara" panose="020E0502030303020204" pitchFamily="34" charset="0"/>
            </a:endParaRPr>
          </a:p>
          <a:p>
            <a:pPr marL="3657600" lvl="8"/>
            <a:endParaRPr lang="en-US" dirty="0">
              <a:latin typeface="Candara" panose="020E0502030303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Candara" panose="020E0502030303020204" pitchFamily="34" charset="0"/>
          <a:ea typeface="Candara" panose="020E0502030303020204" pitchFamily="34" charset="0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Candara" panose="020E0502030303020204" pitchFamily="34" charset="0"/>
          <a:ea typeface="Candara" panose="020E0502030303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11" Type="http://schemas.openxmlformats.org/officeDocument/2006/relationships/image" Target="../media/image21.png"/><Relationship Id="rId5" Type="http://schemas.openxmlformats.org/officeDocument/2006/relationships/image" Target="../media/image15.jp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3200400" y="2147048"/>
            <a:ext cx="6172199" cy="5105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8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Broadband </a:t>
            </a:r>
            <a:r>
              <a:rPr lang="en-US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</a:t>
            </a:r>
            <a:r>
              <a:rPr lang="en-US" sz="8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Networks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7467600" y="228600"/>
            <a:ext cx="227012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</a:p>
        </p:txBody>
      </p:sp>
      <p:cxnSp>
        <p:nvCxnSpPr>
          <p:cNvPr id="61" name="Shape 61"/>
          <p:cNvCxnSpPr/>
          <p:nvPr/>
        </p:nvCxnSpPr>
        <p:spPr>
          <a:xfrm>
            <a:off x="3200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2" name="Shape 62"/>
          <p:cNvSpPr txBox="1"/>
          <p:nvPr/>
        </p:nvSpPr>
        <p:spPr>
          <a:xfrm>
            <a:off x="3200400" y="228600"/>
            <a:ext cx="5761036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15         			Broadband Home Networks</a:t>
            </a:r>
          </a:p>
        </p:txBody>
      </p:sp>
      <p:sp>
        <p:nvSpPr>
          <p:cNvPr id="2" name="Rectangle 1"/>
          <p:cNvSpPr/>
          <p:nvPr/>
        </p:nvSpPr>
        <p:spPr>
          <a:xfrm>
            <a:off x="853959" y="796340"/>
            <a:ext cx="34311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Chapter 15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96814" y="1591285"/>
            <a:ext cx="19656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Week 13</a:t>
            </a:r>
            <a:endParaRPr lang="en-US" sz="4000" b="1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318247" y="428623"/>
            <a:ext cx="55626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200" b="1" dirty="0">
                <a:solidFill>
                  <a:srgbClr val="008080"/>
                </a:solidFill>
              </a:rPr>
              <a:t>HAVi Communication</a:t>
            </a:r>
          </a:p>
        </p:txBody>
      </p:sp>
      <p:cxnSp>
        <p:nvCxnSpPr>
          <p:cNvPr id="182" name="Shape 182"/>
          <p:cNvCxnSpPr/>
          <p:nvPr/>
        </p:nvCxnSpPr>
        <p:spPr>
          <a:xfrm>
            <a:off x="318247" y="46482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83" name="Shape 183"/>
          <p:cNvSpPr txBox="1"/>
          <p:nvPr/>
        </p:nvSpPr>
        <p:spPr>
          <a:xfrm>
            <a:off x="-291353" y="46482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226172" y="5497512"/>
            <a:ext cx="254000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848" y="838200"/>
            <a:ext cx="5829299" cy="352266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x="-138953" y="5105400"/>
            <a:ext cx="6019799" cy="38055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 Lower layer: IEEE 1394</a:t>
            </a:r>
          </a:p>
          <a:p>
            <a:pPr marL="914400" lvl="2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Function control protocol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: IEC 61883.1</a:t>
            </a:r>
          </a:p>
          <a:p>
            <a:pPr marL="914400" lvl="2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Device control protocol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: IEEE 1212</a:t>
            </a:r>
          </a:p>
          <a:p>
            <a:pPr marL="914400" lvl="2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HAVi messages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Services</a:t>
            </a:r>
          </a:p>
          <a:p>
            <a:pPr marL="914400" lvl="2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Candara" panose="020E0502030303020204" pitchFamily="34" charset="0"/>
              </a:rPr>
              <a:t>Discovery	 	Messaging</a:t>
            </a:r>
          </a:p>
          <a:p>
            <a:pPr marL="914400" lvl="2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Candara" panose="020E0502030303020204" pitchFamily="34" charset="0"/>
              </a:rPr>
              <a:t> Lookup	 	Events</a:t>
            </a:r>
          </a:p>
          <a:p>
            <a:pPr marL="914400" lvl="2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Candara" panose="020E0502030303020204" pitchFamily="34" charset="0"/>
              </a:rPr>
              <a:t> Configuration		Reservation</a:t>
            </a:r>
          </a:p>
          <a:p>
            <a:pPr marL="914400" lvl="2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Candara" panose="020E0502030303020204" pitchFamily="34" charset="0"/>
              </a:rPr>
              <a:t> Device control		User interaction</a:t>
            </a:r>
          </a:p>
        </p:txBody>
      </p:sp>
      <p:cxnSp>
        <p:nvCxnSpPr>
          <p:cNvPr id="192" name="Shape 192"/>
          <p:cNvCxnSpPr/>
          <p:nvPr/>
        </p:nvCxnSpPr>
        <p:spPr>
          <a:xfrm>
            <a:off x="242047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93" name="Shape 193"/>
          <p:cNvSpPr txBox="1"/>
          <p:nvPr/>
        </p:nvSpPr>
        <p:spPr>
          <a:xfrm>
            <a:off x="242047" y="0"/>
            <a:ext cx="5761036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15         			Broadband Home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100854" y="392764"/>
            <a:ext cx="58292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200" b="1" dirty="0">
                <a:solidFill>
                  <a:srgbClr val="008080"/>
                </a:solidFill>
              </a:rPr>
              <a:t>Jini Middleware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262031" y="5497512"/>
            <a:ext cx="254000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136712" y="4289611"/>
            <a:ext cx="11107269" cy="472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8080"/>
                </a:solidFill>
                <a:latin typeface="Candara" panose="020E0502030303020204" pitchFamily="34" charset="0"/>
              </a:rPr>
              <a:t>Components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Device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– Java object / Client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Access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: RMI (Remote Method Invocation)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Services</a:t>
            </a:r>
          </a:p>
          <a:p>
            <a:pPr marL="914400" lvl="2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Lookup</a:t>
            </a:r>
          </a:p>
          <a:p>
            <a:pPr marL="914400" lvl="2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 Discovery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Based on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Java platform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Distributed environment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for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devices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to </a:t>
            </a:r>
            <a:r>
              <a:rPr lang="en-US" sz="20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communicate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;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Not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housed in a single computer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Forms 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impromptu communities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– Group of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shared services</a:t>
            </a:r>
            <a:endParaRPr lang="en-US" sz="2000"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Federation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: Jini communities linked together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Jini surrogate host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to handle non-Jini host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JiniME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(Mobile Edition) for mobile devices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1039907" y="2286001"/>
            <a:ext cx="184149" cy="3984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</a:pPr>
            <a:endParaRPr sz="20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pic>
        <p:nvPicPr>
          <p:cNvPr id="205" name="Shape 2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8106" y="914400"/>
            <a:ext cx="2320924" cy="2895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9" name="Shape 209"/>
          <p:cNvCxnSpPr/>
          <p:nvPr/>
        </p:nvCxnSpPr>
        <p:spPr>
          <a:xfrm>
            <a:off x="277906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10" name="Shape 210"/>
          <p:cNvSpPr txBox="1"/>
          <p:nvPr/>
        </p:nvSpPr>
        <p:spPr>
          <a:xfrm>
            <a:off x="277906" y="0"/>
            <a:ext cx="5761036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15         			Broadband Home Networks</a:t>
            </a:r>
          </a:p>
        </p:txBody>
      </p:sp>
      <p:cxnSp>
        <p:nvCxnSpPr>
          <p:cNvPr id="211" name="Shape 211"/>
          <p:cNvCxnSpPr/>
          <p:nvPr/>
        </p:nvCxnSpPr>
        <p:spPr>
          <a:xfrm>
            <a:off x="354106" y="3962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12" name="Shape 212"/>
          <p:cNvSpPr txBox="1"/>
          <p:nvPr/>
        </p:nvSpPr>
        <p:spPr>
          <a:xfrm>
            <a:off x="-255494" y="39624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237566" y="304800"/>
            <a:ext cx="57149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200" b="1" dirty="0">
                <a:solidFill>
                  <a:srgbClr val="008080"/>
                </a:solidFill>
              </a:rPr>
              <a:t>Jini Network</a:t>
            </a:r>
            <a:r>
              <a:rPr lang="en-US" sz="3200" b="1" dirty="0">
                <a:solidFill>
                  <a:schemeClr val="dk2"/>
                </a:solidFill>
              </a:rPr>
              <a:t>: </a:t>
            </a:r>
            <a:r>
              <a:rPr lang="en-US" sz="3200" b="1" dirty="0">
                <a:solidFill>
                  <a:srgbClr val="0070C0"/>
                </a:solidFill>
              </a:rPr>
              <a:t>Service</a:t>
            </a:r>
          </a:p>
        </p:txBody>
      </p:sp>
      <p:cxnSp>
        <p:nvCxnSpPr>
          <p:cNvPr id="219" name="Shape 219"/>
          <p:cNvCxnSpPr/>
          <p:nvPr/>
        </p:nvCxnSpPr>
        <p:spPr>
          <a:xfrm>
            <a:off x="389965" y="46482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20" name="Shape 220"/>
          <p:cNvSpPr txBox="1"/>
          <p:nvPr/>
        </p:nvSpPr>
        <p:spPr>
          <a:xfrm>
            <a:off x="-219635" y="46482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297890" y="5497512"/>
            <a:ext cx="254000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313765" y="5029200"/>
            <a:ext cx="5791200" cy="2343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 Lookup Service:</a:t>
            </a:r>
          </a:p>
          <a:p>
            <a:pPr marL="457200" lvl="1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Client requests service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(e.g., </a:t>
            </a:r>
            <a:r>
              <a:rPr lang="en-US" sz="2000" dirty="0">
                <a:solidFill>
                  <a:srgbClr val="669900"/>
                </a:solidFill>
                <a:latin typeface="Candara" panose="020E0502030303020204" pitchFamily="34" charset="0"/>
              </a:rPr>
              <a:t>clock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)</a:t>
            </a:r>
          </a:p>
          <a:p>
            <a:pPr marL="457200" lvl="1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Lookup service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: </a:t>
            </a:r>
            <a:r>
              <a:rPr lang="en-US" sz="2000" dirty="0">
                <a:solidFill>
                  <a:srgbClr val="669900"/>
                </a:solidFill>
                <a:latin typeface="Candara" panose="020E0502030303020204" pitchFamily="34" charset="0"/>
              </a:rPr>
              <a:t>locator</a:t>
            </a:r>
          </a:p>
          <a:p>
            <a:pPr marL="457200" lvl="1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Service provides the service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(e.g., </a:t>
            </a:r>
            <a:r>
              <a:rPr lang="en-US" sz="2000" dirty="0">
                <a:solidFill>
                  <a:srgbClr val="669900"/>
                </a:solidFill>
                <a:latin typeface="Candara" panose="020E0502030303020204" pitchFamily="34" charset="0"/>
              </a:rPr>
              <a:t>TV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)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Network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: Any network supporting Jini service</a:t>
            </a:r>
          </a:p>
        </p:txBody>
      </p:sp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165" y="1371601"/>
            <a:ext cx="5562600" cy="2339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9" name="Shape 229"/>
          <p:cNvCxnSpPr/>
          <p:nvPr/>
        </p:nvCxnSpPr>
        <p:spPr>
          <a:xfrm>
            <a:off x="313765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30" name="Shape 230"/>
          <p:cNvSpPr txBox="1"/>
          <p:nvPr/>
        </p:nvSpPr>
        <p:spPr>
          <a:xfrm>
            <a:off x="313765" y="0"/>
            <a:ext cx="5761036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15         			Broadband Home Networks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224117" y="326571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200" b="1" dirty="0">
                <a:solidFill>
                  <a:srgbClr val="993366"/>
                </a:solidFill>
              </a:rPr>
              <a:t>UPnP Protocol </a:t>
            </a:r>
            <a:r>
              <a:rPr lang="en-US" sz="3200" b="1" dirty="0">
                <a:solidFill>
                  <a:srgbClr val="0070C0"/>
                </a:solidFill>
              </a:rPr>
              <a:t>Architecture</a:t>
            </a:r>
          </a:p>
        </p:txBody>
      </p:sp>
      <p:cxnSp>
        <p:nvCxnSpPr>
          <p:cNvPr id="237" name="Shape 237"/>
          <p:cNvCxnSpPr/>
          <p:nvPr/>
        </p:nvCxnSpPr>
        <p:spPr>
          <a:xfrm>
            <a:off x="300317" y="3962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38" name="Shape 238"/>
          <p:cNvSpPr txBox="1"/>
          <p:nvPr/>
        </p:nvSpPr>
        <p:spPr>
          <a:xfrm>
            <a:off x="-309283" y="39624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208242" y="5497512"/>
            <a:ext cx="254000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224117" y="4343401"/>
            <a:ext cx="6553200" cy="3267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8080"/>
                </a:solidFill>
                <a:latin typeface="Candara" panose="020E0502030303020204" pitchFamily="34" charset="0"/>
              </a:rPr>
              <a:t>Universal plug and play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Active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addition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and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deletion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of devices 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8080"/>
                </a:solidFill>
                <a:latin typeface="Candara" panose="020E0502030303020204" pitchFamily="34" charset="0"/>
              </a:rPr>
              <a:t>Components</a:t>
            </a:r>
          </a:p>
          <a:p>
            <a:pPr marL="457200" lvl="1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Devices</a:t>
            </a:r>
          </a:p>
          <a:p>
            <a:pPr marL="457200" lvl="1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 Services</a:t>
            </a:r>
          </a:p>
          <a:p>
            <a:pPr marL="457200" lvl="1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 Control points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Candara" panose="020E0502030303020204" pitchFamily="34" charset="0"/>
              </a:rPr>
              <a:t> Peer-to-peer network </a:t>
            </a:r>
          </a:p>
        </p:txBody>
      </p:sp>
      <p:pic>
        <p:nvPicPr>
          <p:cNvPr id="243" name="Shape 243"/>
          <p:cNvPicPr preferRelativeResize="0"/>
          <p:nvPr/>
        </p:nvPicPr>
        <p:blipFill rotWithShape="1">
          <a:blip r:embed="rId3">
            <a:alphaModFix/>
          </a:blip>
          <a:srcRect l="19313" t="11692" r="37549" b="23205"/>
          <a:stretch/>
        </p:blipFill>
        <p:spPr>
          <a:xfrm>
            <a:off x="1792941" y="1223682"/>
            <a:ext cx="1972235" cy="24204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7" name="Shape 247"/>
          <p:cNvCxnSpPr/>
          <p:nvPr/>
        </p:nvCxnSpPr>
        <p:spPr>
          <a:xfrm>
            <a:off x="224117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48" name="Shape 248"/>
          <p:cNvSpPr txBox="1"/>
          <p:nvPr/>
        </p:nvSpPr>
        <p:spPr>
          <a:xfrm>
            <a:off x="224117" y="0"/>
            <a:ext cx="5761036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15         			Broadband Home Networks</a:t>
            </a:r>
          </a:p>
        </p:txBody>
      </p:sp>
      <p:sp>
        <p:nvSpPr>
          <p:cNvPr id="2" name="Rectangle 1"/>
          <p:cNvSpPr/>
          <p:nvPr/>
        </p:nvSpPr>
        <p:spPr>
          <a:xfrm>
            <a:off x="1519517" y="773388"/>
            <a:ext cx="2436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8080"/>
                </a:solidFill>
                <a:latin typeface="Candara" panose="020E0502030303020204" pitchFamily="34" charset="0"/>
              </a:rPr>
              <a:t>Universal Plug and Play</a:t>
            </a:r>
            <a:endParaRPr lang="en-US" sz="1800" dirty="0">
              <a:solidFill>
                <a:srgbClr val="00808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9030" y="2002971"/>
            <a:ext cx="5660570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008080"/>
                </a:solidFill>
                <a:latin typeface="Candara" panose="020E0502030303020204" pitchFamily="34" charset="0"/>
              </a:rPr>
              <a:t>UPnP </a:t>
            </a:r>
            <a:r>
              <a:rPr lang="en-US" sz="1800" dirty="0">
                <a:latin typeface="Candara" panose="020E0502030303020204" pitchFamily="34" charset="0"/>
              </a:rPr>
              <a:t>is 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architecture</a:t>
            </a:r>
            <a:r>
              <a:rPr lang="en-US" sz="1800" dirty="0">
                <a:latin typeface="Candara" panose="020E0502030303020204" pitchFamily="34" charset="0"/>
              </a:rPr>
              <a:t> for pervasive peer-to-peer network connectivity of smart home wired and </a:t>
            </a:r>
            <a:r>
              <a:rPr lang="en-US" sz="1800" dirty="0" smtClean="0">
                <a:latin typeface="Candara" panose="020E0502030303020204" pitchFamily="34" charset="0"/>
              </a:rPr>
              <a:t>wireless </a:t>
            </a:r>
            <a:r>
              <a:rPr lang="en-US" sz="1800" dirty="0">
                <a:latin typeface="Candara" panose="020E0502030303020204" pitchFamily="34" charset="0"/>
              </a:rPr>
              <a:t>devices. It is Microsoft's initiative for home networking and uses Web technologies for </a:t>
            </a:r>
            <a:r>
              <a:rPr lang="en-US" sz="1800" dirty="0" smtClean="0">
                <a:latin typeface="Candara" panose="020E0502030303020204" pitchFamily="34" charset="0"/>
              </a:rPr>
              <a:t>device description </a:t>
            </a:r>
            <a:r>
              <a:rPr lang="en-US" sz="1800" dirty="0">
                <a:latin typeface="Candara" panose="020E0502030303020204" pitchFamily="34" charset="0"/>
              </a:rPr>
              <a:t>and control. It also contains a set </a:t>
            </a:r>
            <a:r>
              <a:rPr lang="en-US" sz="1800" dirty="0" smtClean="0">
                <a:latin typeface="Candara" panose="020E0502030303020204" pitchFamily="34" charset="0"/>
              </a:rPr>
              <a:t>of APIs</a:t>
            </a:r>
            <a:r>
              <a:rPr lang="en-US" sz="1800" dirty="0">
                <a:latin typeface="Candara" panose="020E0502030303020204" pitchFamily="34" charset="0"/>
              </a:rPr>
              <a:t>, but its strategy is different from that of JINI. </a:t>
            </a:r>
            <a:endParaRPr lang="en-US" sz="1800" dirty="0" smtClean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Candara" panose="020E0502030303020204" pitchFamily="34" charset="0"/>
              </a:rPr>
              <a:t>JINI APIs </a:t>
            </a:r>
            <a:r>
              <a:rPr lang="en-US" sz="1800" dirty="0">
                <a:latin typeface="Candara" panose="020E0502030303020204" pitchFamily="34" charset="0"/>
              </a:rPr>
              <a:t>are a contract between vendors, and UPnP allows vendors to build the APIs.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226172" y="428623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200" b="1" dirty="0">
                <a:solidFill>
                  <a:srgbClr val="008080"/>
                </a:solidFill>
              </a:rPr>
              <a:t>UPnP Network</a:t>
            </a:r>
          </a:p>
        </p:txBody>
      </p:sp>
      <p:cxnSp>
        <p:nvCxnSpPr>
          <p:cNvPr id="255" name="Shape 255"/>
          <p:cNvCxnSpPr/>
          <p:nvPr/>
        </p:nvCxnSpPr>
        <p:spPr>
          <a:xfrm>
            <a:off x="318247" y="46482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56" name="Shape 256"/>
          <p:cNvSpPr txBox="1"/>
          <p:nvPr/>
        </p:nvSpPr>
        <p:spPr>
          <a:xfrm>
            <a:off x="-291353" y="46482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226172" y="5497512"/>
            <a:ext cx="254000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x="242047" y="5029200"/>
            <a:ext cx="11376212" cy="3962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Underlying networks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with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standard protocols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: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HomePlug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 IEEE 1394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 LAN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 WLAN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Gateway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and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cable modem link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to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Internet 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Dynamic configuration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of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devices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offering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services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requested by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control points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Needs zero-configuration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Automatic discovery of devices</a:t>
            </a:r>
          </a:p>
        </p:txBody>
      </p:sp>
      <p:pic>
        <p:nvPicPr>
          <p:cNvPr id="261" name="Shape 2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448" y="1143001"/>
            <a:ext cx="5372099" cy="29448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Shape 265"/>
          <p:cNvCxnSpPr/>
          <p:nvPr/>
        </p:nvCxnSpPr>
        <p:spPr>
          <a:xfrm>
            <a:off x="242047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66" name="Shape 266"/>
          <p:cNvSpPr txBox="1"/>
          <p:nvPr/>
        </p:nvSpPr>
        <p:spPr>
          <a:xfrm>
            <a:off x="242047" y="0"/>
            <a:ext cx="5761036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15         			Broadband Home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259976" y="375444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200" b="1" dirty="0">
                <a:solidFill>
                  <a:srgbClr val="008080"/>
                </a:solidFill>
              </a:rPr>
              <a:t>OSGi Gateway</a:t>
            </a:r>
          </a:p>
        </p:txBody>
      </p:sp>
      <p:cxnSp>
        <p:nvCxnSpPr>
          <p:cNvPr id="273" name="Shape 273"/>
          <p:cNvCxnSpPr/>
          <p:nvPr/>
        </p:nvCxnSpPr>
        <p:spPr>
          <a:xfrm>
            <a:off x="336176" y="4876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74" name="Shape 274"/>
          <p:cNvSpPr txBox="1"/>
          <p:nvPr/>
        </p:nvSpPr>
        <p:spPr>
          <a:xfrm>
            <a:off x="-273424" y="4876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244101" y="5497512"/>
            <a:ext cx="254000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259977" y="5257801"/>
            <a:ext cx="6019799" cy="28368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8080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rgbClr val="008080"/>
                </a:solidFill>
                <a:latin typeface="Candara" panose="020E0502030303020204" pitchFamily="34" charset="0"/>
              </a:rPr>
              <a:t>OSGi</a:t>
            </a:r>
            <a:r>
              <a:rPr lang="en-US" sz="2400" dirty="0">
                <a:solidFill>
                  <a:srgbClr val="008080"/>
                </a:solidFill>
                <a:latin typeface="Candara" panose="020E0502030303020204" pitchFamily="34" charset="0"/>
              </a:rPr>
              <a:t>: </a:t>
            </a:r>
            <a:r>
              <a:rPr lang="en-US" sz="2400" b="1" dirty="0">
                <a:solidFill>
                  <a:srgbClr val="008080"/>
                </a:solidFill>
                <a:latin typeface="Candara" panose="020E0502030303020204" pitchFamily="34" charset="0"/>
              </a:rPr>
              <a:t>Open Service Gateway initiative</a:t>
            </a:r>
          </a:p>
          <a:p>
            <a:pPr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Platform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for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residential gateway</a:t>
            </a:r>
          </a:p>
          <a:p>
            <a:pPr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Specifies API only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, not underlying implementation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;</a:t>
            </a:r>
            <a:b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 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Platform and application independent</a:t>
            </a:r>
          </a:p>
          <a:p>
            <a:pPr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Service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and 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device discovery functions</a:t>
            </a:r>
          </a:p>
          <a:p>
            <a:pPr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Imports multiple discovery protocols and registers </a:t>
            </a:r>
            <a:b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</a:b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  them as </a:t>
            </a:r>
            <a:r>
              <a:rPr lang="en-US" sz="2000" b="1" dirty="0">
                <a:solidFill>
                  <a:srgbClr val="008080"/>
                </a:solidFill>
                <a:latin typeface="Candara" panose="020E0502030303020204" pitchFamily="34" charset="0"/>
              </a:rPr>
              <a:t>OSGi services</a:t>
            </a:r>
          </a:p>
        </p:txBody>
      </p:sp>
      <p:pic>
        <p:nvPicPr>
          <p:cNvPr id="279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376" y="914400"/>
            <a:ext cx="2932112" cy="3657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3" name="Shape 283"/>
          <p:cNvCxnSpPr/>
          <p:nvPr/>
        </p:nvCxnSpPr>
        <p:spPr>
          <a:xfrm>
            <a:off x="259976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84" name="Shape 284"/>
          <p:cNvSpPr txBox="1"/>
          <p:nvPr/>
        </p:nvSpPr>
        <p:spPr>
          <a:xfrm>
            <a:off x="259976" y="0"/>
            <a:ext cx="5761036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15         			Broadband Home Networks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13177" y="604044"/>
            <a:ext cx="5367936" cy="669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Candara" panose="020E0502030303020204" pitchFamily="34" charset="0"/>
              </a:rPr>
              <a:t>OSGi is a residential gateway platform that supports the integration of different home </a:t>
            </a:r>
            <a:r>
              <a:rPr lang="en-US" sz="1800" dirty="0" smtClean="0">
                <a:latin typeface="Candara" panose="020E0502030303020204" pitchFamily="34" charset="0"/>
              </a:rPr>
              <a:t>networking technologies </a:t>
            </a:r>
            <a:r>
              <a:rPr lang="en-US" sz="1800" dirty="0">
                <a:latin typeface="Candara" panose="020E0502030303020204" pitchFamily="34" charset="0"/>
              </a:rPr>
              <a:t>and the delivery of different services from service providers. Based on </a:t>
            </a:r>
            <a:r>
              <a:rPr lang="en-US" sz="1800" b="1" dirty="0">
                <a:latin typeface="Candara" panose="020E0502030303020204" pitchFamily="34" charset="0"/>
              </a:rPr>
              <a:t>Java </a:t>
            </a:r>
            <a:r>
              <a:rPr lang="en-US" sz="1800" b="1" dirty="0" smtClean="0">
                <a:latin typeface="Candara" panose="020E0502030303020204" pitchFamily="34" charset="0"/>
              </a:rPr>
              <a:t>technology</a:t>
            </a:r>
            <a:r>
              <a:rPr lang="en-US" sz="1800" dirty="0" smtClean="0">
                <a:latin typeface="Candara" panose="020E0502030303020204" pitchFamily="34" charset="0"/>
              </a:rPr>
              <a:t>, different </a:t>
            </a:r>
            <a:r>
              <a:rPr lang="en-US" sz="1800" dirty="0">
                <a:latin typeface="Candara" panose="020E0502030303020204" pitchFamily="34" charset="0"/>
              </a:rPr>
              <a:t>software components, called bundles, can be downloaded remotely to the </a:t>
            </a:r>
            <a:r>
              <a:rPr lang="en-US" sz="1800" dirty="0" smtClean="0">
                <a:latin typeface="Candara" panose="020E0502030303020204" pitchFamily="34" charset="0"/>
              </a:rPr>
              <a:t>gateway. 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Candara" panose="020E0502030303020204" pitchFamily="34" charset="0"/>
              </a:rPr>
              <a:t>Just </a:t>
            </a:r>
            <a:r>
              <a:rPr lang="en-US" sz="1800" dirty="0">
                <a:latin typeface="Candara" panose="020E0502030303020204" pitchFamily="34" charset="0"/>
              </a:rPr>
              <a:t>as most managed applications are managed as part of the Enterprise Management System </a:t>
            </a:r>
            <a:r>
              <a:rPr lang="en-US" sz="1800" dirty="0" smtClean="0">
                <a:latin typeface="Candara" panose="020E0502030303020204" pitchFamily="34" charset="0"/>
              </a:rPr>
              <a:t>using </a:t>
            </a:r>
            <a:r>
              <a:rPr lang="en-US" sz="1800" dirty="0">
                <a:latin typeface="Candara" panose="020E0502030303020204" pitchFamily="34" charset="0"/>
              </a:rPr>
              <a:t>Simple Network Management Protocol (SNMP) agents, residential applications could also </a:t>
            </a:r>
            <a:r>
              <a:rPr lang="en-US" sz="1800" dirty="0" smtClean="0">
                <a:latin typeface="Candara" panose="020E0502030303020204" pitchFamily="34" charset="0"/>
              </a:rPr>
              <a:t>have SNMP-like </a:t>
            </a:r>
            <a:r>
              <a:rPr lang="en-US" sz="1800" dirty="0">
                <a:latin typeface="Candara" panose="020E0502030303020204" pitchFamily="34" charset="0"/>
              </a:rPr>
              <a:t>agents built in them. </a:t>
            </a:r>
            <a:endParaRPr lang="en-US" sz="1800" dirty="0" smtClean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Candara" panose="020E0502030303020204" pitchFamily="34" charset="0"/>
              </a:rPr>
              <a:t>As </a:t>
            </a:r>
            <a:r>
              <a:rPr lang="en-US" sz="1800" dirty="0">
                <a:latin typeface="Candara" panose="020E0502030303020204" pitchFamily="34" charset="0"/>
              </a:rPr>
              <a:t>of now, home network applications are more in a research </a:t>
            </a:r>
            <a:r>
              <a:rPr lang="en-US" sz="1800" dirty="0" smtClean="0">
                <a:latin typeface="Candara" panose="020E0502030303020204" pitchFamily="34" charset="0"/>
              </a:rPr>
              <a:t>stage. Application </a:t>
            </a:r>
            <a:r>
              <a:rPr lang="en-US" sz="1800" dirty="0">
                <a:latin typeface="Candara" panose="020E0502030303020204" pitchFamily="34" charset="0"/>
              </a:rPr>
              <a:t>and middleware technologies are based on TCP/IP protocol for the transport and </a:t>
            </a:r>
            <a:r>
              <a:rPr lang="en-US" sz="1800" dirty="0" smtClean="0">
                <a:latin typeface="Candara" panose="020E0502030303020204" pitchFamily="34" charset="0"/>
              </a:rPr>
              <a:t>network layers </a:t>
            </a:r>
            <a:r>
              <a:rPr lang="en-US" sz="1800" dirty="0">
                <a:latin typeface="Candara" panose="020E0502030303020204" pitchFamily="34" charset="0"/>
              </a:rPr>
              <a:t>used for transport protocols.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156882" y="304800"/>
            <a:ext cx="6858000" cy="868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2800" b="1" dirty="0">
                <a:solidFill>
                  <a:srgbClr val="008080"/>
                </a:solidFill>
              </a:rPr>
              <a:t>OSGi Home Network </a:t>
            </a:r>
            <a:r>
              <a:rPr lang="en-US" sz="2800" b="1" dirty="0" smtClean="0">
                <a:solidFill>
                  <a:srgbClr val="008080"/>
                </a:solidFill>
              </a:rPr>
              <a:t/>
            </a:r>
            <a:br>
              <a:rPr lang="en-US" sz="2800" b="1" dirty="0" smtClean="0">
                <a:solidFill>
                  <a:srgbClr val="008080"/>
                </a:solidFill>
              </a:rPr>
            </a:br>
            <a:r>
              <a:rPr lang="en-US" sz="2800" b="1" dirty="0" smtClean="0">
                <a:solidFill>
                  <a:srgbClr val="0070C0"/>
                </a:solidFill>
              </a:rPr>
              <a:t>Architecture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cxnSp>
        <p:nvCxnSpPr>
          <p:cNvPr id="291" name="Shape 291"/>
          <p:cNvCxnSpPr/>
          <p:nvPr/>
        </p:nvCxnSpPr>
        <p:spPr>
          <a:xfrm>
            <a:off x="766482" y="48006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92" name="Shape 292"/>
          <p:cNvSpPr txBox="1"/>
          <p:nvPr/>
        </p:nvSpPr>
        <p:spPr>
          <a:xfrm>
            <a:off x="156882" y="48006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x="674407" y="5497512"/>
            <a:ext cx="254000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156882" y="5497512"/>
            <a:ext cx="11784106" cy="2843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Residential OSGi Gateway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External link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to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Internet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via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embedded modem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with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interface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to </a:t>
            </a:r>
            <a:r>
              <a:rPr lang="en-US" sz="2000" b="1" dirty="0">
                <a:solidFill>
                  <a:srgbClr val="669900"/>
                </a:solidFill>
                <a:latin typeface="Candara" panose="020E0502030303020204" pitchFamily="34" charset="0"/>
              </a:rPr>
              <a:t>cable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, </a:t>
            </a:r>
            <a:r>
              <a:rPr lang="en-US" sz="2000" b="1" dirty="0">
                <a:solidFill>
                  <a:srgbClr val="669900"/>
                </a:solidFill>
                <a:latin typeface="Candara" panose="020E0502030303020204" pitchFamily="34" charset="0"/>
              </a:rPr>
              <a:t>DSL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, or </a:t>
            </a:r>
            <a:r>
              <a:rPr lang="en-US" sz="2000" b="1" dirty="0">
                <a:solidFill>
                  <a:srgbClr val="669900"/>
                </a:solidFill>
                <a:latin typeface="Candara" panose="020E0502030303020204" pitchFamily="34" charset="0"/>
              </a:rPr>
              <a:t>wireless access network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Intra-home networks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with </a:t>
            </a:r>
            <a:r>
              <a:rPr lang="en-US" sz="2000" b="1" dirty="0">
                <a:solidFill>
                  <a:srgbClr val="993366"/>
                </a:solidFill>
                <a:latin typeface="Candara" panose="020E0502030303020204" pitchFamily="34" charset="0"/>
              </a:rPr>
              <a:t>multiple protocols</a:t>
            </a:r>
            <a:r>
              <a:rPr lang="en-US" sz="2000" dirty="0">
                <a:solidFill>
                  <a:srgbClr val="993366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integrated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with </a:t>
            </a:r>
            <a:r>
              <a:rPr lang="en-US" sz="2000" b="1" dirty="0">
                <a:solidFill>
                  <a:srgbClr val="008080"/>
                </a:solidFill>
                <a:latin typeface="Candara" panose="020E0502030303020204" pitchFamily="34" charset="0"/>
              </a:rPr>
              <a:t>OSGi 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Jini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creates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impromptu communities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automatically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IEEE 1394 network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for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AV devices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IEEE 802.11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and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Ethernet networks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for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mobile </a:t>
            </a:r>
            <a:r>
              <a:rPr lang="en-US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fixed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data devices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Imports </a:t>
            </a:r>
            <a:r>
              <a:rPr lang="en-US" sz="2000" b="1" dirty="0">
                <a:solidFill>
                  <a:srgbClr val="008080"/>
                </a:solidFill>
                <a:latin typeface="Candara" panose="020E0502030303020204" pitchFamily="34" charset="0"/>
              </a:rPr>
              <a:t>discovery services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from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other </a:t>
            </a:r>
            <a:r>
              <a:rPr lang="en-US" sz="20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protocol networks</a:t>
            </a:r>
            <a:endParaRPr lang="en-US" sz="2000" b="1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pic>
        <p:nvPicPr>
          <p:cNvPr id="297" name="Shape 2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2136" y="1173163"/>
            <a:ext cx="4876799" cy="3398836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Shape 298"/>
          <p:cNvSpPr txBox="1"/>
          <p:nvPr/>
        </p:nvSpPr>
        <p:spPr>
          <a:xfrm>
            <a:off x="1604683" y="4572000"/>
            <a:ext cx="4819649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Source: </a:t>
            </a:r>
            <a:r>
              <a:rPr lang="en-US" sz="1200" dirty="0" err="1">
                <a:solidFill>
                  <a:schemeClr val="dk1"/>
                </a:solidFill>
                <a:latin typeface="Candara" panose="020E0502030303020204" pitchFamily="34" charset="0"/>
              </a:rPr>
              <a:t>Dobrev</a:t>
            </a: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, et.al., IEEE Communications Magazine, Aug. 2002</a:t>
            </a:r>
          </a:p>
        </p:txBody>
      </p:sp>
      <p:cxnSp>
        <p:nvCxnSpPr>
          <p:cNvPr id="302" name="Shape 302"/>
          <p:cNvCxnSpPr/>
          <p:nvPr/>
        </p:nvCxnSpPr>
        <p:spPr>
          <a:xfrm>
            <a:off x="690282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03" name="Shape 303"/>
          <p:cNvSpPr txBox="1"/>
          <p:nvPr/>
        </p:nvSpPr>
        <p:spPr>
          <a:xfrm>
            <a:off x="690282" y="0"/>
            <a:ext cx="5761036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15         			Broadband Home Networks</a:t>
            </a:r>
          </a:p>
        </p:txBody>
      </p:sp>
      <p:sp>
        <p:nvSpPr>
          <p:cNvPr id="2" name="Rectangle 1"/>
          <p:cNvSpPr/>
          <p:nvPr/>
        </p:nvSpPr>
        <p:spPr>
          <a:xfrm>
            <a:off x="429552" y="5343623"/>
            <a:ext cx="4988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سكني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ctrTitle"/>
          </p:nvPr>
        </p:nvSpPr>
        <p:spPr>
          <a:xfrm>
            <a:off x="2365047" y="2886636"/>
            <a:ext cx="7431741" cy="21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6000" b="1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Layer Networking Protocols</a:t>
            </a:r>
          </a:p>
        </p:txBody>
      </p:sp>
      <p:cxnSp>
        <p:nvCxnSpPr>
          <p:cNvPr id="315" name="Shape 315"/>
          <p:cNvCxnSpPr/>
          <p:nvPr/>
        </p:nvCxnSpPr>
        <p:spPr>
          <a:xfrm>
            <a:off x="3200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16" name="Shape 316"/>
          <p:cNvSpPr txBox="1"/>
          <p:nvPr/>
        </p:nvSpPr>
        <p:spPr>
          <a:xfrm>
            <a:off x="3200400" y="228600"/>
            <a:ext cx="5761036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15         			Broadband Home Networks</a:t>
            </a:r>
          </a:p>
        </p:txBody>
      </p:sp>
      <p:sp>
        <p:nvSpPr>
          <p:cNvPr id="2" name="Rectangle 1"/>
          <p:cNvSpPr/>
          <p:nvPr/>
        </p:nvSpPr>
        <p:spPr>
          <a:xfrm>
            <a:off x="1415143" y="6055511"/>
            <a:ext cx="98842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/>
            <a:r>
              <a:rPr lang="en-US" sz="2800" b="1" dirty="0">
                <a:solidFill>
                  <a:srgbClr val="0070C0"/>
                </a:solidFill>
                <a:latin typeface="Candara" panose="020E0502030303020204" pitchFamily="34" charset="0"/>
              </a:rPr>
              <a:t>WIRED HOME DISTRIBUTION NETWORK</a:t>
            </a:r>
          </a:p>
          <a:p>
            <a:pPr marL="203200"/>
            <a:r>
              <a:rPr lang="en-US" sz="2800" dirty="0">
                <a:latin typeface="Candara" panose="020E0502030303020204" pitchFamily="34" charset="0"/>
              </a:rPr>
              <a:t>Wired transport protocol for transport and network layers is TCP/IP. The lower-layer protocols address physical and MAC </a:t>
            </a:r>
            <a:r>
              <a:rPr lang="en-US" sz="2800" dirty="0" smtClean="0">
                <a:latin typeface="Candara" panose="020E0502030303020204" pitchFamily="34" charset="0"/>
              </a:rPr>
              <a:t>layers</a:t>
            </a:r>
            <a:endParaRPr lang="en-US" sz="28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349624" y="304801"/>
            <a:ext cx="5638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200" b="1" dirty="0">
                <a:solidFill>
                  <a:srgbClr val="993366"/>
                </a:solidFill>
              </a:rPr>
              <a:t>Lower Layer Protocols for Networked </a:t>
            </a:r>
            <a:r>
              <a:rPr lang="en-US" sz="3200" b="1" dirty="0">
                <a:solidFill>
                  <a:srgbClr val="006600"/>
                </a:solidFill>
              </a:rPr>
              <a:t>Appliances </a:t>
            </a:r>
          </a:p>
        </p:txBody>
      </p:sp>
      <p:cxnSp>
        <p:nvCxnSpPr>
          <p:cNvPr id="323" name="Shape 323"/>
          <p:cNvCxnSpPr/>
          <p:nvPr/>
        </p:nvCxnSpPr>
        <p:spPr>
          <a:xfrm>
            <a:off x="349624" y="414851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24" name="Shape 324"/>
          <p:cNvSpPr txBox="1"/>
          <p:nvPr/>
        </p:nvSpPr>
        <p:spPr>
          <a:xfrm>
            <a:off x="-259976" y="407231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327" name="Shape 327"/>
          <p:cNvSpPr txBox="1"/>
          <p:nvPr/>
        </p:nvSpPr>
        <p:spPr>
          <a:xfrm>
            <a:off x="257549" y="3865935"/>
            <a:ext cx="254000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</a:p>
        </p:txBody>
      </p:sp>
      <p:graphicFrame>
        <p:nvGraphicFramePr>
          <p:cNvPr id="329" name="Shape 329"/>
          <p:cNvGraphicFramePr/>
          <p:nvPr>
            <p:extLst>
              <p:ext uri="{D42A27DB-BD31-4B8C-83A1-F6EECF244321}">
                <p14:modId xmlns:p14="http://schemas.microsoft.com/office/powerpoint/2010/main" val="3817693468"/>
              </p:ext>
            </p:extLst>
          </p:nvPr>
        </p:nvGraphicFramePr>
        <p:xfrm>
          <a:off x="170330" y="1353670"/>
          <a:ext cx="11394141" cy="2546084"/>
        </p:xfrm>
        <a:graphic>
          <a:graphicData uri="http://schemas.openxmlformats.org/drawingml/2006/table">
            <a:tbl>
              <a:tblPr>
                <a:noFill/>
                <a:tableStyleId>{9DD5E2B4-F1C2-45F0-99DE-F309C4CA4BAB}</a:tableStyleId>
              </a:tblPr>
              <a:tblGrid>
                <a:gridCol w="3523129"/>
                <a:gridCol w="4195482"/>
                <a:gridCol w="3675530"/>
              </a:tblGrid>
              <a:tr h="51098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Category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0066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Appliance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993366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Protocol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1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808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Home Automation and Control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6699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Lighting, Appliances, Climate Control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993366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EIB, LonWorks, X10, CEBus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95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808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Entertainment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6699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A/V Equipment, TV, PC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993366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IEEE 1394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2000" b="1" i="0" u="none" strike="noStrike" cap="none" dirty="0">
                        <a:solidFill>
                          <a:srgbClr val="993366"/>
                        </a:solidFill>
                        <a:latin typeface="Candara" panose="020E0502030303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02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808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Communications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6699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Telephone, Cell Phone, Intercom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993366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IEEE 1394, HomePNA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30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808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Computers and Information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6699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PC, Peripherals, PDA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993366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Ethernet, WiFi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0" name="Shape 330"/>
          <p:cNvSpPr txBox="1"/>
          <p:nvPr/>
        </p:nvSpPr>
        <p:spPr>
          <a:xfrm>
            <a:off x="273425" y="4464422"/>
            <a:ext cx="6378387" cy="23487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Issues:</a:t>
            </a:r>
          </a:p>
          <a:p>
            <a:pPr marL="457200" lvl="1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rt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, </a:t>
            </a:r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near-rt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, and </a:t>
            </a:r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non-rt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,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requirements </a:t>
            </a:r>
          </a:p>
          <a:p>
            <a:pPr marL="457200" lvl="1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Candara" panose="020E0502030303020204" pitchFamily="34" charset="0"/>
              </a:rPr>
              <a:t>Multiplicity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of component networks</a:t>
            </a:r>
          </a:p>
          <a:p>
            <a:pPr marL="457200" lvl="1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Backbone </a:t>
            </a:r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QoS</a:t>
            </a:r>
          </a:p>
          <a:p>
            <a:pPr marL="457200" lvl="1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Interoperability</a:t>
            </a:r>
            <a:r>
              <a:rPr lang="en-US" sz="24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ar-SA" sz="2400" dirty="0">
                <a:solidFill>
                  <a:srgbClr val="002060"/>
                </a:solidFill>
                <a:latin typeface="Candara" panose="020E0502030303020204" pitchFamily="34" charset="0"/>
              </a:rPr>
              <a:t>التوافقية</a:t>
            </a:r>
            <a:endParaRPr lang="en-US" sz="2400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cxnSp>
        <p:nvCxnSpPr>
          <p:cNvPr id="334" name="Shape 334"/>
          <p:cNvCxnSpPr/>
          <p:nvPr/>
        </p:nvCxnSpPr>
        <p:spPr>
          <a:xfrm>
            <a:off x="349624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35" name="Shape 335"/>
          <p:cNvSpPr txBox="1"/>
          <p:nvPr/>
        </p:nvSpPr>
        <p:spPr>
          <a:xfrm>
            <a:off x="349624" y="0"/>
            <a:ext cx="5761036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15         			Broadband Home Networks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11885" y="4820383"/>
            <a:ext cx="35922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/>
            <a:r>
              <a:rPr lang="en-US" sz="1800" b="1" dirty="0" smtClean="0">
                <a:solidFill>
                  <a:srgbClr val="993366"/>
                </a:solidFill>
                <a:latin typeface="Candara" panose="020E0502030303020204" pitchFamily="34" charset="0"/>
              </a:rPr>
              <a:t>X-10</a:t>
            </a:r>
            <a:r>
              <a:rPr lang="en-US" sz="1800" dirty="0" smtClean="0">
                <a:latin typeface="Candara" panose="020E0502030303020204" pitchFamily="34" charset="0"/>
              </a:rPr>
              <a:t> </a:t>
            </a:r>
            <a:r>
              <a:rPr lang="en-US" sz="1800" dirty="0">
                <a:latin typeface="Candara" panose="020E0502030303020204" pitchFamily="34" charset="0"/>
              </a:rPr>
              <a:t>protocol communicates between the transmitter and the receiver by sending RF bursts  over power line wiring.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title"/>
          </p:nvPr>
        </p:nvSpPr>
        <p:spPr>
          <a:xfrm>
            <a:off x="134471" y="381001"/>
            <a:ext cx="56388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</a:rPr>
              <a:t>IEEE 1394</a:t>
            </a:r>
          </a:p>
        </p:txBody>
      </p:sp>
      <p:cxnSp>
        <p:nvCxnSpPr>
          <p:cNvPr id="342" name="Shape 342"/>
          <p:cNvCxnSpPr/>
          <p:nvPr/>
        </p:nvCxnSpPr>
        <p:spPr>
          <a:xfrm>
            <a:off x="210671" y="4191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43" name="Shape 343"/>
          <p:cNvSpPr txBox="1"/>
          <p:nvPr/>
        </p:nvSpPr>
        <p:spPr>
          <a:xfrm>
            <a:off x="-294154" y="41910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346" name="Shape 346"/>
          <p:cNvSpPr txBox="1"/>
          <p:nvPr/>
        </p:nvSpPr>
        <p:spPr>
          <a:xfrm>
            <a:off x="118596" y="5497512"/>
            <a:ext cx="254000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347" name="Shape 347"/>
          <p:cNvSpPr txBox="1"/>
          <p:nvPr/>
        </p:nvSpPr>
        <p:spPr>
          <a:xfrm>
            <a:off x="264647" y="4572000"/>
            <a:ext cx="9471024" cy="3478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 Wired IEEE 1394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Applicable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to </a:t>
            </a:r>
            <a:r>
              <a:rPr lang="en-US" sz="2000" dirty="0">
                <a:solidFill>
                  <a:srgbClr val="669900"/>
                </a:solidFill>
                <a:latin typeface="Candara" panose="020E0502030303020204" pitchFamily="34" charset="0"/>
              </a:rPr>
              <a:t>audio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, </a:t>
            </a:r>
            <a:r>
              <a:rPr lang="en-US" sz="2000" dirty="0">
                <a:solidFill>
                  <a:srgbClr val="669900"/>
                </a:solidFill>
                <a:latin typeface="Candara" panose="020E0502030303020204" pitchFamily="34" charset="0"/>
              </a:rPr>
              <a:t>video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, and </a:t>
            </a:r>
            <a:r>
              <a:rPr lang="en-US" sz="2000" dirty="0">
                <a:solidFill>
                  <a:srgbClr val="669900"/>
                </a:solidFill>
                <a:latin typeface="Candara" panose="020E0502030303020204" pitchFamily="34" charset="0"/>
              </a:rPr>
              <a:t>high-speed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rgbClr val="669900"/>
                </a:solidFill>
                <a:latin typeface="Candara" panose="020E0502030303020204" pitchFamily="34" charset="0"/>
              </a:rPr>
              <a:t>data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Transport speed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100, 200, and 400 Mbps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1394b: 800 and 1600 Mbps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Extension to 3.2 Gbps in the future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specifications</a:t>
            </a:r>
            <a:endParaRPr lang="en-US" sz="2000"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Supports 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asynchronous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and 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isochronous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Candara" panose="020E0502030303020204" pitchFamily="34" charset="0"/>
              </a:rPr>
              <a:t>Flexible topology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; supports daisy chaining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and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node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branching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Active connect and disconnect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 Wireless /1394 bridge</a:t>
            </a:r>
          </a:p>
        </p:txBody>
      </p:sp>
      <p:pic>
        <p:nvPicPr>
          <p:cNvPr id="348" name="Shape 3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671" y="762001"/>
            <a:ext cx="4724400" cy="2976561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Shape 349"/>
          <p:cNvSpPr txBox="1"/>
          <p:nvPr/>
        </p:nvSpPr>
        <p:spPr>
          <a:xfrm>
            <a:off x="3944472" y="3962400"/>
            <a:ext cx="19970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Source: Nakagawa, et. al.</a:t>
            </a:r>
          </a:p>
        </p:txBody>
      </p:sp>
      <p:cxnSp>
        <p:nvCxnSpPr>
          <p:cNvPr id="352" name="Shape 352"/>
          <p:cNvCxnSpPr/>
          <p:nvPr/>
        </p:nvCxnSpPr>
        <p:spPr>
          <a:xfrm>
            <a:off x="134471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53" name="Shape 353"/>
          <p:cNvSpPr txBox="1"/>
          <p:nvPr/>
        </p:nvSpPr>
        <p:spPr>
          <a:xfrm>
            <a:off x="134471" y="0"/>
            <a:ext cx="5761036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15         			Broadband Home Networks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62800" y="762001"/>
            <a:ext cx="4767943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Candara" panose="020E0502030303020204" pitchFamily="34" charset="0"/>
              </a:rPr>
              <a:t>IEEE 1394 is more suitable for home networking as it can be applied to audio and video in </a:t>
            </a:r>
            <a:r>
              <a:rPr lang="en-US" sz="1800" dirty="0" smtClean="0">
                <a:latin typeface="Candara" panose="020E0502030303020204" pitchFamily="34" charset="0"/>
              </a:rPr>
              <a:t>addition to </a:t>
            </a:r>
            <a:r>
              <a:rPr lang="en-US" sz="1800" dirty="0">
                <a:latin typeface="Candara" panose="020E0502030303020204" pitchFamily="34" charset="0"/>
              </a:rPr>
              <a:t>IP data transmission. It was originally developed as a high-performance serial bus by Apple, </a:t>
            </a:r>
            <a:r>
              <a:rPr lang="en-US" sz="1800" dirty="0" smtClean="0">
                <a:latin typeface="Candara" panose="020E0502030303020204" pitchFamily="34" charset="0"/>
              </a:rPr>
              <a:t>known as </a:t>
            </a:r>
            <a:r>
              <a:rPr lang="en-US" sz="1800" dirty="0">
                <a:latin typeface="Candara" panose="020E0502030303020204" pitchFamily="34" charset="0"/>
              </a:rPr>
              <a:t>FireWire.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2103436" y="823070"/>
            <a:ext cx="6858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</a:rPr>
              <a:t>Objectives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3184525" y="5726112"/>
            <a:ext cx="254000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2667000" y="1308847"/>
            <a:ext cx="6905625" cy="7620000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ctr" anchorCtr="0">
            <a:noAutofit/>
          </a:bodyPr>
          <a:lstStyle/>
          <a:p>
            <a:pPr>
              <a:lnSpc>
                <a:spcPct val="75000"/>
              </a:lnSpc>
              <a:buClr>
                <a:schemeClr val="dk1"/>
              </a:buClr>
            </a:pPr>
            <a:endParaRPr sz="2000"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 marL="457200" lvl="1">
              <a:lnSpc>
                <a:spcPct val="75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Broadband home networks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overview</a:t>
            </a:r>
          </a:p>
          <a:p>
            <a:pPr marL="457200" lvl="1">
              <a:lnSpc>
                <a:spcPct val="75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6600"/>
                </a:solidFill>
                <a:latin typeface="Candara" panose="020E0502030303020204" pitchFamily="34" charset="0"/>
              </a:rPr>
              <a:t>Applications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and </a:t>
            </a:r>
            <a:r>
              <a:rPr lang="en-US" sz="2000" b="1" dirty="0">
                <a:solidFill>
                  <a:srgbClr val="993366"/>
                </a:solidFill>
                <a:latin typeface="Candara" panose="020E0502030303020204" pitchFamily="34" charset="0"/>
              </a:rPr>
              <a:t>application protocols</a:t>
            </a:r>
          </a:p>
          <a:p>
            <a:pPr marL="457200" lvl="1">
              <a:lnSpc>
                <a:spcPct val="75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Middleware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between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applications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and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transports</a:t>
            </a:r>
          </a:p>
          <a:p>
            <a:pPr marL="457200" lvl="1">
              <a:lnSpc>
                <a:spcPct val="75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Transport technologies</a:t>
            </a:r>
          </a:p>
          <a:p>
            <a:pPr marL="457200" lvl="1">
              <a:lnSpc>
                <a:spcPct val="75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Candara" panose="020E0502030303020204" pitchFamily="34" charset="0"/>
              </a:rPr>
              <a:t>Wired home networks</a:t>
            </a:r>
          </a:p>
          <a:p>
            <a:pPr marL="914400" lvl="2">
              <a:lnSpc>
                <a:spcPct val="75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Comprehensive view</a:t>
            </a:r>
          </a:p>
          <a:p>
            <a:pPr marL="914400" lvl="2">
              <a:lnSpc>
                <a:spcPct val="75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Lower layer protocols</a:t>
            </a:r>
          </a:p>
          <a:p>
            <a:pPr marL="914400" lvl="2">
              <a:lnSpc>
                <a:spcPct val="75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Ethernet-like protocols and management</a:t>
            </a:r>
          </a:p>
          <a:p>
            <a:pPr marL="914400" lvl="2">
              <a:lnSpc>
                <a:spcPct val="75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Power Ethernet</a:t>
            </a:r>
          </a:p>
          <a:p>
            <a:pPr marL="457200" lvl="1">
              <a:lnSpc>
                <a:spcPct val="75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Candara" panose="020E0502030303020204" pitchFamily="34" charset="0"/>
              </a:rPr>
              <a:t>Wireless home network</a:t>
            </a:r>
          </a:p>
          <a:p>
            <a:pPr marL="914400" lvl="2">
              <a:lnSpc>
                <a:spcPct val="75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WiFi (802.11a/b/g) wireless LAN</a:t>
            </a:r>
          </a:p>
          <a:p>
            <a:pPr marL="914400" lvl="2">
              <a:lnSpc>
                <a:spcPct val="75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802.11 standards and amendments</a:t>
            </a:r>
          </a:p>
          <a:p>
            <a:pPr marL="914400" lvl="2">
              <a:lnSpc>
                <a:spcPct val="75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Hierarchical network using access point</a:t>
            </a:r>
          </a:p>
          <a:p>
            <a:pPr marL="914400" lvl="2">
              <a:lnSpc>
                <a:spcPct val="75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Basic service set (BSS)</a:t>
            </a:r>
          </a:p>
          <a:p>
            <a:pPr marL="914400" lvl="2">
              <a:lnSpc>
                <a:spcPct val="75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MAC protocols: DCF, PCF, and hybrid</a:t>
            </a:r>
          </a:p>
          <a:p>
            <a:pPr marL="457200" lvl="1">
              <a:lnSpc>
                <a:spcPct val="75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Special network management considerations</a:t>
            </a:r>
          </a:p>
          <a:p>
            <a:pPr marL="914400" lvl="2">
              <a:lnSpc>
                <a:spcPct val="75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8080"/>
                </a:solidFill>
                <a:latin typeface="Candara" panose="020E0502030303020204" pitchFamily="34" charset="0"/>
              </a:rPr>
              <a:t>Security management</a:t>
            </a:r>
          </a:p>
          <a:p>
            <a:pPr marL="914400" lvl="2">
              <a:lnSpc>
                <a:spcPct val="75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rgbClr val="008080"/>
                </a:solidFill>
                <a:latin typeface="Candara" panose="020E0502030303020204" pitchFamily="34" charset="0"/>
              </a:rPr>
              <a:t> QoS management</a:t>
            </a:r>
          </a:p>
          <a:p>
            <a:pPr marL="914400" lvl="2">
              <a:lnSpc>
                <a:spcPct val="75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rgbClr val="008080"/>
                </a:solidFill>
                <a:latin typeface="Candara" panose="020E0502030303020204" pitchFamily="34" charset="0"/>
              </a:rPr>
              <a:t> Centralized management</a:t>
            </a:r>
          </a:p>
          <a:p>
            <a:pPr marL="914400" lvl="2">
              <a:lnSpc>
                <a:spcPct val="75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rgbClr val="008080"/>
                </a:solidFill>
                <a:latin typeface="Candara" panose="020E0502030303020204" pitchFamily="34" charset="0"/>
              </a:rPr>
              <a:t> WLAN MIBs 	 	</a:t>
            </a:r>
          </a:p>
          <a:p>
            <a:pPr>
              <a:spcBef>
                <a:spcPts val="1000"/>
              </a:spcBef>
              <a:buClr>
                <a:schemeClr val="dk1"/>
              </a:buClr>
            </a:pPr>
            <a:endParaRPr sz="20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cxnSp>
        <p:nvCxnSpPr>
          <p:cNvPr id="79" name="Shape 79"/>
          <p:cNvCxnSpPr/>
          <p:nvPr/>
        </p:nvCxnSpPr>
        <p:spPr>
          <a:xfrm>
            <a:off x="3200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0" name="Shape 80"/>
          <p:cNvSpPr txBox="1"/>
          <p:nvPr/>
        </p:nvSpPr>
        <p:spPr>
          <a:xfrm>
            <a:off x="3200400" y="228600"/>
            <a:ext cx="5761036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15         			Broadband Home Networks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xfrm>
            <a:off x="206190" y="358589"/>
            <a:ext cx="571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</a:rPr>
              <a:t>USB</a:t>
            </a:r>
          </a:p>
        </p:txBody>
      </p:sp>
      <p:cxnSp>
        <p:nvCxnSpPr>
          <p:cNvPr id="360" name="Shape 360"/>
          <p:cNvCxnSpPr/>
          <p:nvPr/>
        </p:nvCxnSpPr>
        <p:spPr>
          <a:xfrm>
            <a:off x="500869" y="3406588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61" name="Shape 361"/>
          <p:cNvSpPr txBox="1"/>
          <p:nvPr/>
        </p:nvSpPr>
        <p:spPr>
          <a:xfrm>
            <a:off x="-108731" y="3406588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364" name="Shape 364"/>
          <p:cNvSpPr txBox="1"/>
          <p:nvPr/>
        </p:nvSpPr>
        <p:spPr>
          <a:xfrm>
            <a:off x="408794" y="4560700"/>
            <a:ext cx="254000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365" name="Shape 365"/>
          <p:cNvSpPr txBox="1"/>
          <p:nvPr/>
        </p:nvSpPr>
        <p:spPr>
          <a:xfrm>
            <a:off x="424669" y="3863789"/>
            <a:ext cx="5791200" cy="1323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Universal Serial Bus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(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USB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)</a:t>
            </a:r>
          </a:p>
          <a:p>
            <a:pPr marL="457200" lvl="1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Alternative 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to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Ethernet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as a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computer </a:t>
            </a:r>
            <a:b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  peripheral interface</a:t>
            </a:r>
          </a:p>
          <a:p>
            <a:pPr marL="457200" lvl="1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Data-centric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, </a:t>
            </a: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not multimedia-oriented</a:t>
            </a:r>
          </a:p>
        </p:txBody>
      </p:sp>
      <p:sp>
        <p:nvSpPr>
          <p:cNvPr id="366" name="Shape 366"/>
          <p:cNvSpPr txBox="1"/>
          <p:nvPr/>
        </p:nvSpPr>
        <p:spPr>
          <a:xfrm>
            <a:off x="3863790" y="2895600"/>
            <a:ext cx="1997075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Source: Nakagawa, et. al.</a:t>
            </a:r>
          </a:p>
        </p:txBody>
      </p:sp>
      <p:sp>
        <p:nvSpPr>
          <p:cNvPr id="367" name="Shape 367"/>
          <p:cNvSpPr txBox="1"/>
          <p:nvPr/>
        </p:nvSpPr>
        <p:spPr>
          <a:xfrm>
            <a:off x="0" y="1193707"/>
            <a:ext cx="6858000" cy="1323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indent="457200">
              <a:buClr>
                <a:schemeClr val="dk1"/>
              </a:buClr>
              <a:buSzPct val="25000"/>
            </a:pP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USB 1.0  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1.5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Mbps   </a:t>
            </a: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Low speed  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Cable length = </a:t>
            </a:r>
            <a:r>
              <a:rPr lang="en-US" sz="2000" b="1" dirty="0">
                <a:solidFill>
                  <a:srgbClr val="002060"/>
                </a:solidFill>
                <a:latin typeface="Candara" panose="020E0502030303020204" pitchFamily="34" charset="0"/>
              </a:rPr>
              <a:t>3m </a:t>
            </a:r>
          </a:p>
          <a:p>
            <a:pPr indent="457200">
              <a:spcBef>
                <a:spcPts val="1000"/>
              </a:spcBef>
              <a:buClr>
                <a:schemeClr val="dk1"/>
              </a:buClr>
              <a:buSzPct val="25000"/>
            </a:pP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USB 1.1  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12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Mbps    </a:t>
            </a:r>
            <a:r>
              <a:rPr lang="en-US" sz="20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Full </a:t>
            </a: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Speed  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Cable length = </a:t>
            </a:r>
            <a:r>
              <a:rPr lang="en-US" sz="2000" b="1" dirty="0">
                <a:solidFill>
                  <a:srgbClr val="002060"/>
                </a:solidFill>
                <a:latin typeface="Candara" panose="020E0502030303020204" pitchFamily="34" charset="0"/>
              </a:rPr>
              <a:t>3m</a:t>
            </a:r>
          </a:p>
          <a:p>
            <a:pPr indent="457200">
              <a:spcBef>
                <a:spcPts val="1000"/>
              </a:spcBef>
              <a:buClr>
                <a:schemeClr val="dk1"/>
              </a:buClr>
              <a:buSzPct val="25000"/>
            </a:pP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USB 2.0  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400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Mbps  </a:t>
            </a: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High speed 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Cable length = </a:t>
            </a:r>
            <a:r>
              <a:rPr lang="en-US" sz="2000" b="1" dirty="0">
                <a:solidFill>
                  <a:srgbClr val="002060"/>
                </a:solidFill>
                <a:latin typeface="Candara" panose="020E0502030303020204" pitchFamily="34" charset="0"/>
              </a:rPr>
              <a:t>5m</a:t>
            </a:r>
          </a:p>
        </p:txBody>
      </p:sp>
      <p:cxnSp>
        <p:nvCxnSpPr>
          <p:cNvPr id="370" name="Shape 370"/>
          <p:cNvCxnSpPr/>
          <p:nvPr/>
        </p:nvCxnSpPr>
        <p:spPr>
          <a:xfrm>
            <a:off x="206189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71" name="Shape 371"/>
          <p:cNvSpPr txBox="1"/>
          <p:nvPr/>
        </p:nvSpPr>
        <p:spPr>
          <a:xfrm>
            <a:off x="206189" y="0"/>
            <a:ext cx="5761036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15         			Broadband Home Networks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0562" y="728942"/>
            <a:ext cx="2079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Universal Serial Bus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71657" y="1417498"/>
            <a:ext cx="45284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Candara" panose="020E0502030303020204" pitchFamily="34" charset="0"/>
              </a:rPr>
              <a:t>The USB is an alternative to Ethernet as a computer peripheral interface. However, it is </a:t>
            </a:r>
            <a:r>
              <a:rPr lang="en-US" sz="1800" dirty="0" smtClean="0">
                <a:latin typeface="Candara" panose="020E0502030303020204" pitchFamily="34" charset="0"/>
              </a:rPr>
              <a:t>data-centric as </a:t>
            </a:r>
            <a:r>
              <a:rPr lang="en-US" sz="1800" dirty="0">
                <a:latin typeface="Candara" panose="020E0502030303020204" pitchFamily="34" charset="0"/>
              </a:rPr>
              <a:t>opposed to multimedia and limited to PC peripheral applications.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title"/>
          </p:nvPr>
        </p:nvSpPr>
        <p:spPr>
          <a:xfrm>
            <a:off x="533400" y="428623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</a:rPr>
              <a:t>Residential Ethernet</a:t>
            </a:r>
          </a:p>
        </p:txBody>
      </p:sp>
      <p:cxnSp>
        <p:nvCxnSpPr>
          <p:cNvPr id="378" name="Shape 378"/>
          <p:cNvCxnSpPr/>
          <p:nvPr/>
        </p:nvCxnSpPr>
        <p:spPr>
          <a:xfrm>
            <a:off x="533400" y="4919653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79" name="Shape 379"/>
          <p:cNvSpPr txBox="1"/>
          <p:nvPr/>
        </p:nvSpPr>
        <p:spPr>
          <a:xfrm>
            <a:off x="-76200" y="4919653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383" name="Shape 383"/>
          <p:cNvSpPr txBox="1"/>
          <p:nvPr/>
        </p:nvSpPr>
        <p:spPr>
          <a:xfrm>
            <a:off x="152401" y="1009645"/>
            <a:ext cx="11555505" cy="3786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200" b="1" dirty="0">
                <a:solidFill>
                  <a:srgbClr val="0070C0"/>
                </a:solidFill>
                <a:latin typeface="Candara" panose="020E0502030303020204" pitchFamily="34" charset="0"/>
              </a:rPr>
              <a:t>Medium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200" b="1" dirty="0">
                <a:solidFill>
                  <a:srgbClr val="669900"/>
                </a:solidFill>
                <a:latin typeface="Candara" panose="020E0502030303020204" pitchFamily="34" charset="0"/>
              </a:rPr>
              <a:t>UTP-CAT5</a:t>
            </a:r>
            <a:r>
              <a:rPr lang="en-US" sz="2200" dirty="0">
                <a:solidFill>
                  <a:srgbClr val="669900"/>
                </a:solidFill>
                <a:latin typeface="Candara" panose="020E0502030303020204" pitchFamily="34" charset="0"/>
              </a:rPr>
              <a:t> </a:t>
            </a:r>
            <a:r>
              <a:rPr lang="en-US" sz="2200" dirty="0">
                <a:solidFill>
                  <a:schemeClr val="dk1"/>
                </a:solidFill>
                <a:latin typeface="Candara" panose="020E0502030303020204" pitchFamily="34" charset="0"/>
              </a:rPr>
              <a:t>(Unshielded twisted Pair Category 5</a:t>
            </a:r>
            <a:r>
              <a:rPr lang="en-US" sz="2200" dirty="0" smtClean="0">
                <a:solidFill>
                  <a:schemeClr val="dk1"/>
                </a:solidFill>
                <a:latin typeface="Candara" panose="020E0502030303020204" pitchFamily="34" charset="0"/>
              </a:rPr>
              <a:t>); </a:t>
            </a:r>
            <a:r>
              <a:rPr lang="en-US" sz="2200" dirty="0">
                <a:solidFill>
                  <a:schemeClr val="dk1"/>
                </a:solidFill>
                <a:latin typeface="Candara" panose="020E0502030303020204" pitchFamily="34" charset="0"/>
              </a:rPr>
              <a:t>Maximum </a:t>
            </a:r>
            <a:r>
              <a:rPr lang="en-US" sz="2200" b="1" dirty="0">
                <a:solidFill>
                  <a:schemeClr val="dk1"/>
                </a:solidFill>
                <a:latin typeface="Candara" panose="020E0502030303020204" pitchFamily="34" charset="0"/>
              </a:rPr>
              <a:t>100 meters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200" b="1" dirty="0">
                <a:solidFill>
                  <a:srgbClr val="669900"/>
                </a:solidFill>
                <a:latin typeface="Candara" panose="020E0502030303020204" pitchFamily="34" charset="0"/>
              </a:rPr>
              <a:t>Optical Fiber </a:t>
            </a:r>
            <a:r>
              <a:rPr lang="en-US" sz="2200" dirty="0">
                <a:solidFill>
                  <a:schemeClr val="dk1"/>
                </a:solidFill>
                <a:latin typeface="Candara" panose="020E0502030303020204" pitchFamily="34" charset="0"/>
              </a:rPr>
              <a:t>in new homes 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200" b="1" dirty="0">
                <a:solidFill>
                  <a:srgbClr val="0070C0"/>
                </a:solidFill>
                <a:latin typeface="Candara" panose="020E0502030303020204" pitchFamily="34" charset="0"/>
              </a:rPr>
              <a:t>Requirements different from enterprise Ethernet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Candara" panose="020E0502030303020204" pitchFamily="34" charset="0"/>
              </a:rPr>
              <a:t>Multiplicity</a:t>
            </a:r>
            <a:r>
              <a:rPr lang="en-US" sz="2200" dirty="0">
                <a:solidFill>
                  <a:schemeClr val="dk1"/>
                </a:solidFill>
                <a:latin typeface="Candara" panose="020E0502030303020204" pitchFamily="34" charset="0"/>
              </a:rPr>
              <a:t> of multimedia and </a:t>
            </a:r>
            <a:r>
              <a:rPr lang="en-US" sz="2200" dirty="0" smtClean="0">
                <a:solidFill>
                  <a:schemeClr val="dk1"/>
                </a:solidFill>
                <a:latin typeface="Candara" panose="020E0502030303020204" pitchFamily="34" charset="0"/>
              </a:rPr>
              <a:t>networked </a:t>
            </a:r>
            <a:r>
              <a:rPr lang="en-US" sz="2200" dirty="0">
                <a:solidFill>
                  <a:schemeClr val="dk1"/>
                </a:solidFill>
                <a:latin typeface="Candara" panose="020E0502030303020204" pitchFamily="34" charset="0"/>
              </a:rPr>
              <a:t>appliances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Candara" panose="020E0502030303020204" pitchFamily="34" charset="0"/>
              </a:rPr>
              <a:t>Single physical port</a:t>
            </a:r>
            <a:r>
              <a:rPr lang="en-US" sz="2200" dirty="0">
                <a:solidFill>
                  <a:schemeClr val="dk1"/>
                </a:solidFill>
                <a:latin typeface="Candara" panose="020E0502030303020204" pitchFamily="34" charset="0"/>
              </a:rPr>
              <a:t>, multiple logical / </a:t>
            </a:r>
            <a:r>
              <a:rPr lang="en-US" sz="2200" dirty="0" smtClean="0">
                <a:solidFill>
                  <a:schemeClr val="dk1"/>
                </a:solidFill>
                <a:latin typeface="Candara" panose="020E0502030303020204" pitchFamily="34" charset="0"/>
              </a:rPr>
              <a:t>channel </a:t>
            </a:r>
            <a:r>
              <a:rPr lang="en-US" sz="2200" dirty="0">
                <a:solidFill>
                  <a:schemeClr val="dk1"/>
                </a:solidFill>
                <a:latin typeface="Candara" panose="020E0502030303020204" pitchFamily="34" charset="0"/>
              </a:rPr>
              <a:t>interface handled by ifStackTable (RFC 2863)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Candara" panose="020E0502030303020204" pitchFamily="34" charset="0"/>
              </a:rPr>
              <a:t>ifOctets</a:t>
            </a:r>
            <a:r>
              <a:rPr lang="en-US" sz="2200" dirty="0">
                <a:solidFill>
                  <a:schemeClr val="dk1"/>
                </a:solidFill>
                <a:latin typeface="Candara" panose="020E0502030303020204" pitchFamily="34" charset="0"/>
              </a:rPr>
              <a:t> redefined to handle 10 Gbps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Candara" panose="020E0502030303020204" pitchFamily="34" charset="0"/>
              </a:rPr>
              <a:t>IP phones wired </a:t>
            </a:r>
            <a:r>
              <a:rPr lang="en-US" sz="2200" dirty="0">
                <a:solidFill>
                  <a:schemeClr val="dk1"/>
                </a:solidFill>
                <a:latin typeface="Candara" panose="020E0502030303020204" pitchFamily="34" charset="0"/>
              </a:rPr>
              <a:t>with </a:t>
            </a:r>
            <a:r>
              <a:rPr lang="en-US" sz="2200" dirty="0">
                <a:solidFill>
                  <a:srgbClr val="002060"/>
                </a:solidFill>
                <a:latin typeface="Candara" panose="020E0502030303020204" pitchFamily="34" charset="0"/>
              </a:rPr>
              <a:t>powered Ethernet cable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Candara" panose="020E0502030303020204" pitchFamily="34" charset="0"/>
              </a:rPr>
              <a:t>New MIB </a:t>
            </a:r>
            <a:r>
              <a:rPr lang="en-US" sz="2200" dirty="0">
                <a:solidFill>
                  <a:schemeClr val="dk1"/>
                </a:solidFill>
                <a:latin typeface="Candara" panose="020E0502030303020204" pitchFamily="34" charset="0"/>
              </a:rPr>
              <a:t>for </a:t>
            </a:r>
            <a:r>
              <a:rPr lang="en-US" sz="2200" dirty="0">
                <a:solidFill>
                  <a:srgbClr val="002060"/>
                </a:solidFill>
                <a:latin typeface="Candara" panose="020E0502030303020204" pitchFamily="34" charset="0"/>
              </a:rPr>
              <a:t>powered Ethernet </a:t>
            </a:r>
          </a:p>
        </p:txBody>
      </p:sp>
      <p:cxnSp>
        <p:nvCxnSpPr>
          <p:cNvPr id="387" name="Shape 387"/>
          <p:cNvCxnSpPr/>
          <p:nvPr/>
        </p:nvCxnSpPr>
        <p:spPr>
          <a:xfrm>
            <a:off x="533400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88" name="Shape 388"/>
          <p:cNvSpPr txBox="1"/>
          <p:nvPr/>
        </p:nvSpPr>
        <p:spPr>
          <a:xfrm>
            <a:off x="533400" y="0"/>
            <a:ext cx="5761036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15         			Broadband Home Networks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0466" y="5529252"/>
            <a:ext cx="117591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Home Phoneline Network Alliance</a:t>
            </a:r>
            <a:r>
              <a:rPr lang="en-US" sz="1800" dirty="0">
                <a:latin typeface="Candara" panose="020E0502030303020204" pitchFamily="34" charset="0"/>
              </a:rPr>
              <a:t> (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HomePNA</a:t>
            </a:r>
            <a:r>
              <a:rPr lang="en-US" sz="1800" dirty="0">
                <a:latin typeface="Candara" panose="020E0502030303020204" pitchFamily="34" charset="0"/>
              </a:rPr>
              <a:t>) is a technology that can distribute broadband </a:t>
            </a:r>
            <a:r>
              <a:rPr lang="en-US" sz="1800" dirty="0" smtClean="0">
                <a:latin typeface="Candara" panose="020E0502030303020204" pitchFamily="34" charset="0"/>
              </a:rPr>
              <a:t>over the </a:t>
            </a:r>
            <a:r>
              <a:rPr lang="en-US" sz="1800" dirty="0">
                <a:latin typeface="Candara" panose="020E0502030303020204" pitchFamily="34" charset="0"/>
              </a:rPr>
              <a:t>phone line in the house</a:t>
            </a:r>
            <a:r>
              <a:rPr lang="en-US" sz="1800" dirty="0" smtClean="0">
                <a:latin typeface="Candara" panose="020E0502030303020204" pitchFamily="34" charset="0"/>
              </a:rPr>
              <a:t>.</a:t>
            </a:r>
          </a:p>
          <a:p>
            <a:endParaRPr lang="en-US" sz="1800" dirty="0">
              <a:latin typeface="Candara" panose="020E0502030303020204" pitchFamily="34" charset="0"/>
            </a:endParaRPr>
          </a:p>
          <a:p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HomePlug</a:t>
            </a:r>
            <a:r>
              <a:rPr lang="en-US" sz="1800" dirty="0">
                <a:latin typeface="Candara" panose="020E0502030303020204" pitchFamily="34" charset="0"/>
              </a:rPr>
              <a:t>, also known as power line communication (PLC), distributes data over power line in </a:t>
            </a:r>
            <a:r>
              <a:rPr lang="en-US" sz="1800" dirty="0" smtClean="0">
                <a:latin typeface="Candara" panose="020E0502030303020204" pitchFamily="34" charset="0"/>
              </a:rPr>
              <a:t>the house </a:t>
            </a:r>
            <a:r>
              <a:rPr lang="en-US" sz="1800" dirty="0">
                <a:latin typeface="Candara" panose="020E0502030303020204" pitchFamily="34" charset="0"/>
              </a:rPr>
              <a:t>and is suitable for low data-rate transmission for applications such as electronic device control</a:t>
            </a:r>
            <a:r>
              <a:rPr lang="en-US" sz="1800" dirty="0" smtClean="0">
                <a:latin typeface="Candara" panose="020E0502030303020204" pitchFamily="34" charset="0"/>
              </a:rPr>
              <a:t>.</a:t>
            </a:r>
          </a:p>
          <a:p>
            <a:endParaRPr lang="en-US" sz="1800" dirty="0">
              <a:latin typeface="Candara" panose="020E0502030303020204" pitchFamily="34" charset="0"/>
            </a:endParaRPr>
          </a:p>
          <a:p>
            <a:r>
              <a:rPr lang="en-US" sz="1800" dirty="0">
                <a:latin typeface="Candara" panose="020E0502030303020204" pitchFamily="34" charset="0"/>
              </a:rPr>
              <a:t>In broadband service, </a:t>
            </a:r>
            <a:r>
              <a:rPr lang="en-US" sz="18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IP telephony </a:t>
            </a:r>
            <a:r>
              <a:rPr lang="en-US" sz="1800" dirty="0">
                <a:latin typeface="Candara" panose="020E0502030303020204" pitchFamily="34" charset="0"/>
              </a:rPr>
              <a:t>allows voice service to be transported over the same </a:t>
            </a:r>
            <a:r>
              <a:rPr lang="en-US" sz="1800" dirty="0" smtClean="0">
                <a:latin typeface="Candara" panose="020E0502030303020204" pitchFamily="34" charset="0"/>
              </a:rPr>
              <a:t>infrastructure as </a:t>
            </a:r>
            <a:r>
              <a:rPr lang="en-US" sz="1800" dirty="0">
                <a:latin typeface="Candara" panose="020E0502030303020204" pitchFamily="34" charset="0"/>
              </a:rPr>
              <a:t>data service.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385482" y="304801"/>
            <a:ext cx="5791200" cy="482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200" b="1" dirty="0">
                <a:solidFill>
                  <a:srgbClr val="002060"/>
                </a:solidFill>
              </a:rPr>
              <a:t>Power Ethernet MIB</a:t>
            </a:r>
          </a:p>
        </p:txBody>
      </p:sp>
      <p:cxnSp>
        <p:nvCxnSpPr>
          <p:cNvPr id="395" name="Shape 395"/>
          <p:cNvCxnSpPr/>
          <p:nvPr/>
        </p:nvCxnSpPr>
        <p:spPr>
          <a:xfrm>
            <a:off x="461682" y="51816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96" name="Shape 396"/>
          <p:cNvSpPr txBox="1"/>
          <p:nvPr/>
        </p:nvSpPr>
        <p:spPr>
          <a:xfrm>
            <a:off x="-147918" y="51816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399" name="Shape 399"/>
          <p:cNvSpPr txBox="1"/>
          <p:nvPr/>
        </p:nvSpPr>
        <p:spPr>
          <a:xfrm>
            <a:off x="369607" y="5497512"/>
            <a:ext cx="254000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400" name="Shape 400"/>
          <p:cNvSpPr txBox="1"/>
          <p:nvPr/>
        </p:nvSpPr>
        <p:spPr>
          <a:xfrm>
            <a:off x="385482" y="5562600"/>
            <a:ext cx="11414632" cy="30255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200" b="1" dirty="0">
                <a:solidFill>
                  <a:srgbClr val="CC6600"/>
                </a:solidFill>
                <a:latin typeface="Candara" panose="020E0502030303020204" pitchFamily="34" charset="0"/>
              </a:rPr>
              <a:t>pse</a:t>
            </a:r>
            <a:r>
              <a:rPr lang="en-US" sz="2200" dirty="0">
                <a:solidFill>
                  <a:schemeClr val="dk1"/>
                </a:solidFill>
                <a:latin typeface="Candara" panose="020E0502030303020204" pitchFamily="34" charset="0"/>
              </a:rPr>
              <a:t>:  Power sourcing equipment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200" b="1" i="1" dirty="0">
                <a:solidFill>
                  <a:srgbClr val="CC6600"/>
                </a:solidFill>
                <a:latin typeface="Candara" panose="020E0502030303020204" pitchFamily="34" charset="0"/>
              </a:rPr>
              <a:t>pethObjects</a:t>
            </a:r>
            <a:r>
              <a:rPr lang="en-US" sz="2200" dirty="0">
                <a:solidFill>
                  <a:srgbClr val="CC6600"/>
                </a:solidFill>
                <a:latin typeface="Candara" panose="020E0502030303020204" pitchFamily="34" charset="0"/>
              </a:rPr>
              <a:t> </a:t>
            </a:r>
            <a:r>
              <a:rPr lang="en-US" sz="2200" dirty="0">
                <a:solidFill>
                  <a:schemeClr val="dk1"/>
                </a:solidFill>
                <a:latin typeface="Candara" panose="020E0502030303020204" pitchFamily="34" charset="0"/>
              </a:rPr>
              <a:t>has </a:t>
            </a:r>
            <a:r>
              <a:rPr lang="en-US" sz="2200" b="1" dirty="0">
                <a:solidFill>
                  <a:schemeClr val="dk1"/>
                </a:solidFill>
                <a:latin typeface="Candara" panose="020E0502030303020204" pitchFamily="34" charset="0"/>
              </a:rPr>
              <a:t>three groups</a:t>
            </a:r>
            <a:r>
              <a:rPr lang="en-US" sz="2200" dirty="0">
                <a:solidFill>
                  <a:schemeClr val="dk1"/>
                </a:solidFill>
                <a:latin typeface="Candara" panose="020E0502030303020204" pitchFamily="34" charset="0"/>
              </a:rPr>
              <a:t>:</a:t>
            </a:r>
          </a:p>
          <a:p>
            <a:pPr marL="914400" lvl="1" indent="-457200">
              <a:lnSpc>
                <a:spcPct val="150000"/>
              </a:lnSpc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2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200" b="1" i="1" dirty="0">
                <a:solidFill>
                  <a:srgbClr val="CC6600"/>
                </a:solidFill>
                <a:latin typeface="Candara" panose="020E0502030303020204" pitchFamily="34" charset="0"/>
              </a:rPr>
              <a:t>pethPsePortTable</a:t>
            </a:r>
            <a:r>
              <a:rPr lang="en-US" sz="2200" dirty="0">
                <a:solidFill>
                  <a:schemeClr val="dk1"/>
                </a:solidFill>
                <a:latin typeface="Candara" panose="020E0502030303020204" pitchFamily="34" charset="0"/>
              </a:rPr>
              <a:t>: management </a:t>
            </a:r>
            <a:r>
              <a:rPr lang="en-US" sz="2200" dirty="0" smtClean="0">
                <a:solidFill>
                  <a:schemeClr val="dk1"/>
                </a:solidFill>
                <a:latin typeface="Candara" panose="020E0502030303020204" pitchFamily="34" charset="0"/>
              </a:rPr>
              <a:t>objects for status of </a:t>
            </a:r>
            <a:r>
              <a:rPr lang="en-US" sz="22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PSE</a:t>
            </a:r>
            <a:r>
              <a:rPr lang="en-US" sz="2200" dirty="0" smtClean="0">
                <a:solidFill>
                  <a:schemeClr val="dk1"/>
                </a:solidFill>
                <a:latin typeface="Candara" panose="020E0502030303020204" pitchFamily="34" charset="0"/>
              </a:rPr>
              <a:t> device </a:t>
            </a:r>
            <a:r>
              <a:rPr lang="en-US" sz="2200" dirty="0">
                <a:solidFill>
                  <a:schemeClr val="dk1"/>
                </a:solidFill>
                <a:latin typeface="Candara" panose="020E0502030303020204" pitchFamily="34" charset="0"/>
              </a:rPr>
              <a:t>ports </a:t>
            </a:r>
          </a:p>
          <a:p>
            <a:pPr marL="914400" lvl="1" indent="-457200">
              <a:lnSpc>
                <a:spcPct val="150000"/>
              </a:lnSpc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200" i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200" b="1" i="1" dirty="0">
                <a:solidFill>
                  <a:srgbClr val="CC6600"/>
                </a:solidFill>
                <a:latin typeface="Candara" panose="020E0502030303020204" pitchFamily="34" charset="0"/>
              </a:rPr>
              <a:t>pethMainPseObjects</a:t>
            </a:r>
            <a:r>
              <a:rPr lang="en-US" sz="2200" i="1" dirty="0">
                <a:solidFill>
                  <a:schemeClr val="dk1"/>
                </a:solidFill>
                <a:latin typeface="Candara" panose="020E0502030303020204" pitchFamily="34" charset="0"/>
              </a:rPr>
              <a:t>: </a:t>
            </a:r>
            <a:r>
              <a:rPr lang="en-US" sz="2200" dirty="0">
                <a:solidFill>
                  <a:schemeClr val="dk1"/>
                </a:solidFill>
                <a:latin typeface="Candara" panose="020E0502030303020204" pitchFamily="34" charset="0"/>
              </a:rPr>
              <a:t>MOs for PSE device</a:t>
            </a:r>
          </a:p>
          <a:p>
            <a:pPr marL="914400" lvl="1" indent="-457200">
              <a:lnSpc>
                <a:spcPct val="150000"/>
              </a:lnSpc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2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200" b="1" i="1" dirty="0">
                <a:solidFill>
                  <a:srgbClr val="CC6600"/>
                </a:solidFill>
                <a:latin typeface="Candara" panose="020E0502030303020204" pitchFamily="34" charset="0"/>
              </a:rPr>
              <a:t>pethNotificationControlTable</a:t>
            </a:r>
            <a:r>
              <a:rPr lang="en-US" sz="2200" dirty="0">
                <a:solidFill>
                  <a:schemeClr val="dk1"/>
                </a:solidFill>
                <a:latin typeface="Candara" panose="020E0502030303020204" pitchFamily="34" charset="0"/>
              </a:rPr>
              <a:t>: Notifications</a:t>
            </a:r>
          </a:p>
        </p:txBody>
      </p:sp>
      <p:pic>
        <p:nvPicPr>
          <p:cNvPr id="402" name="Shape 4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5082" y="990601"/>
            <a:ext cx="4343400" cy="4105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5" name="Shape 405"/>
          <p:cNvCxnSpPr/>
          <p:nvPr/>
        </p:nvCxnSpPr>
        <p:spPr>
          <a:xfrm>
            <a:off x="385482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06" name="Shape 406"/>
          <p:cNvSpPr txBox="1"/>
          <p:nvPr/>
        </p:nvSpPr>
        <p:spPr>
          <a:xfrm>
            <a:off x="385482" y="0"/>
            <a:ext cx="5761036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15         			Broadband Home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ctrTitle"/>
          </p:nvPr>
        </p:nvSpPr>
        <p:spPr>
          <a:xfrm>
            <a:off x="3170236" y="1981201"/>
            <a:ext cx="5791200" cy="21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IEEE 802.11</a:t>
            </a:r>
            <a:b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Wireless LAN</a:t>
            </a:r>
          </a:p>
        </p:txBody>
      </p:sp>
      <p:cxnSp>
        <p:nvCxnSpPr>
          <p:cNvPr id="418" name="Shape 418"/>
          <p:cNvCxnSpPr/>
          <p:nvPr/>
        </p:nvCxnSpPr>
        <p:spPr>
          <a:xfrm>
            <a:off x="3200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19" name="Shape 419"/>
          <p:cNvSpPr txBox="1"/>
          <p:nvPr/>
        </p:nvSpPr>
        <p:spPr>
          <a:xfrm>
            <a:off x="3200400" y="228600"/>
            <a:ext cx="5761036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15         			Broadband Home Networks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8343" y="4702629"/>
            <a:ext cx="112122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Candara" panose="020E0502030303020204" pitchFamily="34" charset="0"/>
              </a:rPr>
              <a:t>There are </a:t>
            </a:r>
            <a:r>
              <a:rPr lang="en-US" sz="1800" b="1" dirty="0">
                <a:latin typeface="Candara" panose="020E0502030303020204" pitchFamily="34" charset="0"/>
              </a:rPr>
              <a:t>three</a:t>
            </a:r>
            <a:r>
              <a:rPr lang="en-US" sz="1800" dirty="0">
                <a:latin typeface="Candara" panose="020E0502030303020204" pitchFamily="34" charset="0"/>
              </a:rPr>
              <a:t> </a:t>
            </a:r>
            <a:r>
              <a:rPr lang="en-US" sz="1800" dirty="0" smtClean="0">
                <a:latin typeface="Candara" panose="020E0502030303020204" pitchFamily="34" charset="0"/>
              </a:rPr>
              <a:t>lower-layer </a:t>
            </a:r>
            <a:r>
              <a:rPr lang="en-US" sz="1800" b="1" dirty="0" smtClean="0">
                <a:latin typeface="Candara" panose="020E0502030303020204" pitchFamily="34" charset="0"/>
              </a:rPr>
              <a:t>wireless </a:t>
            </a:r>
            <a:r>
              <a:rPr lang="en-US" sz="1800" b="1" dirty="0">
                <a:latin typeface="Candara" panose="020E0502030303020204" pitchFamily="34" charset="0"/>
              </a:rPr>
              <a:t>groups</a:t>
            </a:r>
            <a:r>
              <a:rPr lang="en-US" sz="1800" dirty="0">
                <a:latin typeface="Candara" panose="020E0502030303020204" pitchFamily="34" charset="0"/>
              </a:rPr>
              <a:t>: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IrDA</a:t>
            </a:r>
            <a:r>
              <a:rPr lang="en-US" sz="1800" dirty="0">
                <a:latin typeface="Candara" panose="020E0502030303020204" pitchFamily="34" charset="0"/>
              </a:rPr>
              <a:t>,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WLAN/WiFi</a:t>
            </a:r>
            <a:r>
              <a:rPr lang="en-US" sz="1800" dirty="0">
                <a:latin typeface="Candara" panose="020E0502030303020204" pitchFamily="34" charset="0"/>
              </a:rPr>
              <a:t>, and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wireless PAN</a:t>
            </a:r>
            <a:r>
              <a:rPr lang="en-US" sz="1800" dirty="0">
                <a:latin typeface="Candara" panose="020E0502030303020204" pitchFamily="34" charset="0"/>
              </a:rPr>
              <a:t>. </a:t>
            </a:r>
            <a:endParaRPr lang="en-US" sz="1800" dirty="0" smtClean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Candara" panose="020E0502030303020204" pitchFamily="34" charset="0"/>
              </a:rPr>
              <a:t>The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IrDA</a:t>
            </a:r>
            <a:r>
              <a:rPr lang="en-US" sz="1800" dirty="0">
                <a:latin typeface="Candara" panose="020E0502030303020204" pitchFamily="34" charset="0"/>
              </a:rPr>
              <a:t> has developed specifications for infrared wireless </a:t>
            </a:r>
            <a:r>
              <a:rPr lang="en-US" sz="1800" dirty="0" smtClean="0">
                <a:latin typeface="Candara" panose="020E0502030303020204" pitchFamily="34" charset="0"/>
              </a:rPr>
              <a:t>communication. 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Candara" panose="020E0502030303020204" pitchFamily="34" charset="0"/>
              </a:rPr>
              <a:t>Next </a:t>
            </a:r>
            <a:r>
              <a:rPr lang="en-US" sz="1800" dirty="0">
                <a:latin typeface="Candara" panose="020E0502030303020204" pitchFamily="34" charset="0"/>
              </a:rPr>
              <a:t>to Ethernet LAN, the most popular home network is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WLAN</a:t>
            </a:r>
            <a:r>
              <a:rPr lang="en-US" sz="1800" dirty="0">
                <a:latin typeface="Candara" panose="020E0502030303020204" pitchFamily="34" charset="0"/>
              </a:rPr>
              <a:t>. IEEE 802. </a:t>
            </a:r>
            <a:r>
              <a:rPr lang="en-US" sz="1800" dirty="0" smtClean="0">
                <a:latin typeface="Candara" panose="020E0502030303020204" pitchFamily="34" charset="0"/>
              </a:rPr>
              <a:t>11 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Candara" panose="020E0502030303020204" pitchFamily="34" charset="0"/>
              </a:rPr>
              <a:t>There </a:t>
            </a:r>
            <a:r>
              <a:rPr lang="en-US" sz="1800" dirty="0">
                <a:latin typeface="Candara" panose="020E0502030303020204" pitchFamily="34" charset="0"/>
              </a:rPr>
              <a:t>are several wireless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PANs</a:t>
            </a:r>
            <a:r>
              <a:rPr lang="en-US" sz="1800" dirty="0">
                <a:latin typeface="Candara" panose="020E0502030303020204" pitchFamily="34" charset="0"/>
              </a:rPr>
              <a:t>, each for a specific application. </a:t>
            </a:r>
            <a:endParaRPr lang="en-US" sz="1800" dirty="0" smtClean="0">
              <a:latin typeface="Candara" panose="020E0502030303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Bluetooth</a:t>
            </a:r>
            <a:r>
              <a:rPr lang="en-US" sz="1800" dirty="0">
                <a:latin typeface="Candara" panose="020E0502030303020204" pitchFamily="34" charset="0"/>
              </a:rPr>
              <a:t>, specified in </a:t>
            </a:r>
            <a:r>
              <a:rPr lang="en-US" sz="1800" dirty="0" smtClean="0">
                <a:latin typeface="Candara" panose="020E0502030303020204" pitchFamily="34" charset="0"/>
              </a:rPr>
              <a:t>IEEE 802.15.1</a:t>
            </a:r>
            <a:r>
              <a:rPr lang="en-US" sz="1800" dirty="0">
                <a:latin typeface="Candara" panose="020E0502030303020204" pitchFamily="34" charset="0"/>
              </a:rPr>
              <a:t>, </a:t>
            </a:r>
            <a:r>
              <a:rPr lang="en-US" sz="1800" dirty="0" smtClean="0">
                <a:latin typeface="Candara" panose="020E0502030303020204" pitchFamily="34" charset="0"/>
              </a:rPr>
              <a:t>is </a:t>
            </a:r>
            <a:r>
              <a:rPr lang="en-US" sz="1800" dirty="0">
                <a:latin typeface="Candara" panose="020E0502030303020204" pitchFamily="34" charset="0"/>
              </a:rPr>
              <a:t>intended for short </a:t>
            </a:r>
            <a:r>
              <a:rPr lang="en-US" sz="1800" dirty="0" smtClean="0">
                <a:latin typeface="Candara" panose="020E0502030303020204" pitchFamily="34" charset="0"/>
              </a:rPr>
              <a:t>range and could </a:t>
            </a:r>
            <a:r>
              <a:rPr lang="en-US" sz="1800" dirty="0">
                <a:latin typeface="Candara" panose="020E0502030303020204" pitchFamily="34" charset="0"/>
              </a:rPr>
              <a:t>cause interference. </a:t>
            </a:r>
            <a:endParaRPr lang="en-US" sz="1800" dirty="0" smtClean="0">
              <a:latin typeface="Candara" panose="020E0502030303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UWB</a:t>
            </a:r>
            <a:r>
              <a:rPr lang="en-US" sz="1800" dirty="0" smtClean="0">
                <a:latin typeface="Candara" panose="020E0502030303020204" pitchFamily="34" charset="0"/>
              </a:rPr>
              <a:t> Because </a:t>
            </a:r>
            <a:r>
              <a:rPr lang="en-US" sz="1800" dirty="0">
                <a:latin typeface="Candara" panose="020E0502030303020204" pitchFamily="34" charset="0"/>
              </a:rPr>
              <a:t>of its low-power requirement along with high resistance to noise background, it </a:t>
            </a:r>
            <a:r>
              <a:rPr lang="en-US" sz="1800" dirty="0" smtClean="0">
                <a:latin typeface="Candara" panose="020E0502030303020204" pitchFamily="34" charset="0"/>
              </a:rPr>
              <a:t>has high </a:t>
            </a:r>
            <a:r>
              <a:rPr lang="en-US" sz="1800" dirty="0">
                <a:latin typeface="Candara" panose="020E0502030303020204" pitchFamily="34" charset="0"/>
              </a:rPr>
              <a:t>potential as PAN. There are numerous network applications for home devices that require a </a:t>
            </a:r>
            <a:r>
              <a:rPr lang="en-US" sz="1800" dirty="0" smtClean="0">
                <a:latin typeface="Candara" panose="020E0502030303020204" pitchFamily="34" charset="0"/>
              </a:rPr>
              <a:t>low data </a:t>
            </a:r>
            <a:r>
              <a:rPr lang="en-US" sz="1800" dirty="0">
                <a:latin typeface="Candara" panose="020E0502030303020204" pitchFamily="34" charset="0"/>
              </a:rPr>
              <a:t>rate, such as appliance </a:t>
            </a:r>
            <a:r>
              <a:rPr lang="en-US" sz="1800" dirty="0" smtClean="0">
                <a:latin typeface="Candara" panose="020E0502030303020204" pitchFamily="34" charset="0"/>
              </a:rPr>
              <a:t>control. </a:t>
            </a:r>
            <a:endParaRPr lang="en-US" sz="18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>
            <a:spLocks noGrp="1"/>
          </p:cNvSpPr>
          <p:nvPr>
            <p:ph type="title"/>
          </p:nvPr>
        </p:nvSpPr>
        <p:spPr>
          <a:xfrm>
            <a:off x="277906" y="396874"/>
            <a:ext cx="57149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200" b="1" dirty="0">
                <a:solidFill>
                  <a:srgbClr val="002060"/>
                </a:solidFill>
              </a:rPr>
              <a:t>802.11 </a:t>
            </a:r>
            <a:r>
              <a:rPr lang="en-US" sz="3200" b="1" dirty="0" smtClean="0">
                <a:solidFill>
                  <a:srgbClr val="002060"/>
                </a:solidFill>
              </a:rPr>
              <a:t>- PHY </a:t>
            </a:r>
            <a:r>
              <a:rPr lang="en-US" sz="3200" dirty="0">
                <a:solidFill>
                  <a:srgbClr val="002060"/>
                </a:solidFill>
              </a:rPr>
              <a:t>&amp;</a:t>
            </a:r>
            <a:r>
              <a:rPr lang="en-US" sz="3200" b="1" dirty="0">
                <a:solidFill>
                  <a:srgbClr val="002060"/>
                </a:solidFill>
              </a:rPr>
              <a:t> MAC</a:t>
            </a:r>
          </a:p>
        </p:txBody>
      </p:sp>
      <p:sp>
        <p:nvSpPr>
          <p:cNvPr id="431" name="Shape 431"/>
          <p:cNvSpPr txBox="1"/>
          <p:nvPr/>
        </p:nvSpPr>
        <p:spPr>
          <a:xfrm>
            <a:off x="-201705" y="6634162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cxnSp>
        <p:nvCxnSpPr>
          <p:cNvPr id="432" name="Shape 432"/>
          <p:cNvCxnSpPr/>
          <p:nvPr/>
        </p:nvCxnSpPr>
        <p:spPr>
          <a:xfrm>
            <a:off x="484095" y="6645276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33" name="Shape 433"/>
          <p:cNvSpPr txBox="1"/>
          <p:nvPr/>
        </p:nvSpPr>
        <p:spPr>
          <a:xfrm>
            <a:off x="414432" y="1230312"/>
            <a:ext cx="27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</a:pPr>
            <a:endParaRPr sz="20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434" name="Shape 434"/>
          <p:cNvSpPr txBox="1"/>
          <p:nvPr/>
        </p:nvSpPr>
        <p:spPr>
          <a:xfrm>
            <a:off x="179294" y="961233"/>
            <a:ext cx="11474823" cy="5632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spcAft>
                <a:spcPts val="60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Candara" panose="020E0502030303020204" pitchFamily="34" charset="0"/>
              </a:rPr>
              <a:t>MAC Layer 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CSMA/CA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(CSMA/ Collision Avoidance)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is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used:  (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CSMA/CD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in 802.3)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BSS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Basic service set comprise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AP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(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Access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Point)  and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STAs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(Stations); a.k.a. </a:t>
            </a:r>
            <a:r>
              <a:rPr lang="en-US" sz="2000" dirty="0">
                <a:solidFill>
                  <a:srgbClr val="669900"/>
                </a:solidFill>
                <a:latin typeface="Candara" panose="020E0502030303020204" pitchFamily="34" charset="0"/>
              </a:rPr>
              <a:t>Wi-Fi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MAC sublayer defines two medium access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coordination </a:t>
            </a:r>
            <a:r>
              <a:rPr lang="en-US" sz="20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functions by </a:t>
            </a:r>
            <a:r>
              <a:rPr lang="en-US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AP:</a:t>
            </a:r>
            <a:endParaRPr lang="en-US" sz="2000" b="1" dirty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pPr marL="914400" lvl="2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andara" panose="020E0502030303020204" pitchFamily="34" charset="0"/>
              </a:rPr>
              <a:t>DCF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rgbClr val="800000"/>
                </a:solidFill>
                <a:latin typeface="Candara" panose="020E0502030303020204" pitchFamily="34" charset="0"/>
              </a:rPr>
              <a:t>Distributed coordination function</a:t>
            </a:r>
          </a:p>
          <a:p>
            <a:pPr marL="1371600" lvl="3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Asynchronous</a:t>
            </a:r>
          </a:p>
          <a:p>
            <a:pPr marL="1371600" lvl="3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 Contention-based</a:t>
            </a:r>
          </a:p>
          <a:p>
            <a:pPr marL="914400" lvl="2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andara" panose="020E0502030303020204" pitchFamily="34" charset="0"/>
              </a:rPr>
              <a:t>PCF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rgbClr val="800000"/>
                </a:solidFill>
                <a:latin typeface="Candara" panose="020E0502030303020204" pitchFamily="34" charset="0"/>
              </a:rPr>
              <a:t>Point coordination </a:t>
            </a:r>
            <a:r>
              <a:rPr lang="en-US" sz="2000" dirty="0" smtClean="0">
                <a:solidFill>
                  <a:srgbClr val="800000"/>
                </a:solidFill>
                <a:latin typeface="Candara" panose="020E0502030303020204" pitchFamily="34" charset="0"/>
              </a:rPr>
              <a:t>function </a:t>
            </a:r>
            <a:r>
              <a:rPr lang="en-US" sz="2000" dirty="0">
                <a:solidFill>
                  <a:srgbClr val="800000"/>
                </a:solidFill>
                <a:latin typeface="Candara" panose="020E0502030303020204" pitchFamily="34" charset="0"/>
              </a:rPr>
              <a:t>(optional)</a:t>
            </a:r>
          </a:p>
          <a:p>
            <a:pPr marL="1371600" lvl="3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Synchronous</a:t>
            </a:r>
          </a:p>
          <a:p>
            <a:pPr marL="1371600" lvl="3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 Contention-free	</a:t>
            </a:r>
          </a:p>
          <a:p>
            <a:pPr marL="342900" indent="-342900">
              <a:spcAft>
                <a:spcPts val="60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2060"/>
                </a:solidFill>
                <a:latin typeface="Candara" panose="020E0502030303020204" pitchFamily="34" charset="0"/>
              </a:rPr>
              <a:t> PHY Layer</a:t>
            </a:r>
          </a:p>
          <a:p>
            <a:pPr marL="914400" lvl="1" indent="-457200">
              <a:spcAft>
                <a:spcPts val="6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802.11b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@ 2.4 GHz &amp; data rate 11 Mbps</a:t>
            </a:r>
          </a:p>
          <a:p>
            <a:pPr marL="914400" lvl="1" indent="-457200">
              <a:spcAft>
                <a:spcPts val="6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802.11a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@ 5 GHz &amp; data rate 54 Mbps</a:t>
            </a:r>
          </a:p>
          <a:p>
            <a:pPr marL="914400" lvl="1" indent="-457200">
              <a:spcAft>
                <a:spcPts val="6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802.11g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extends 802.11b to 54 Mbps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with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OFDM</a:t>
            </a:r>
          </a:p>
        </p:txBody>
      </p:sp>
      <p:sp>
        <p:nvSpPr>
          <p:cNvPr id="435" name="Shape 435"/>
          <p:cNvSpPr txBox="1"/>
          <p:nvPr/>
        </p:nvSpPr>
        <p:spPr>
          <a:xfrm>
            <a:off x="331696" y="7026276"/>
            <a:ext cx="4256087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IBSS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: 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Independent  BSS</a:t>
            </a:r>
          </a:p>
          <a:p>
            <a:pPr marL="457200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Ad-hoc configuration of 802.11</a:t>
            </a:r>
          </a:p>
        </p:txBody>
      </p:sp>
      <p:cxnSp>
        <p:nvCxnSpPr>
          <p:cNvPr id="438" name="Shape 438"/>
          <p:cNvCxnSpPr/>
          <p:nvPr/>
        </p:nvCxnSpPr>
        <p:spPr>
          <a:xfrm>
            <a:off x="277906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39" name="Shape 439"/>
          <p:cNvSpPr txBox="1"/>
          <p:nvPr/>
        </p:nvSpPr>
        <p:spPr>
          <a:xfrm>
            <a:off x="277906" y="0"/>
            <a:ext cx="5761036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15         			Broadband Home Networks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7906" y="8207829"/>
            <a:ext cx="81387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IEEE 802.11 WLAN standard covers the MAC sublayer and physical (PHY) layer of the open system</a:t>
            </a:r>
          </a:p>
          <a:p>
            <a:r>
              <a:rPr lang="en-US" dirty="0"/>
              <a:t>interconnection (OSI) </a:t>
            </a:r>
            <a:r>
              <a:rPr lang="en-US" dirty="0" smtClean="0"/>
              <a:t>network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>
            <a:spLocks noGrp="1"/>
          </p:cNvSpPr>
          <p:nvPr>
            <p:ph type="title" idx="4294967295"/>
          </p:nvPr>
        </p:nvSpPr>
        <p:spPr>
          <a:xfrm>
            <a:off x="237566" y="419101"/>
            <a:ext cx="7472081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</a:rPr>
              <a:t>802.11 Standards </a:t>
            </a:r>
            <a:r>
              <a:rPr lang="en-US" sz="3200" b="1" dirty="0" smtClean="0">
                <a:solidFill>
                  <a:srgbClr val="0070C0"/>
                </a:solidFill>
              </a:rPr>
              <a:t>&amp; Amendments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graphicFrame>
        <p:nvGraphicFramePr>
          <p:cNvPr id="451" name="Shape 451"/>
          <p:cNvGraphicFramePr/>
          <p:nvPr>
            <p:extLst>
              <p:ext uri="{D42A27DB-BD31-4B8C-83A1-F6EECF244321}">
                <p14:modId xmlns:p14="http://schemas.microsoft.com/office/powerpoint/2010/main" val="1430943559"/>
              </p:ext>
            </p:extLst>
          </p:nvPr>
        </p:nvGraphicFramePr>
        <p:xfrm>
          <a:off x="618565" y="1801903"/>
          <a:ext cx="7467600" cy="4651275"/>
        </p:xfrm>
        <a:graphic>
          <a:graphicData uri="http://schemas.openxmlformats.org/drawingml/2006/table">
            <a:tbl>
              <a:tblPr>
                <a:noFill/>
                <a:tableStyleId>{9DD5E2B4-F1C2-45F0-99DE-F309C4CA4BAB}</a:tableStyleId>
              </a:tblPr>
              <a:tblGrid>
                <a:gridCol w="1111250"/>
                <a:gridCol w="6356350"/>
              </a:tblGrid>
              <a:tr h="579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0070C0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802.11a</a:t>
                      </a: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54 Mbps data rate 5.15 MHz to 5.35 and 5.4 </a:t>
                      </a:r>
                      <a:b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 MHz to 5.825 MHz </a:t>
                      </a: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0070C0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802.11b</a:t>
                      </a: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11 Mbps data rate at 2.4 GHz</a:t>
                      </a: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0070C0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802.11e</a:t>
                      </a: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Addresses QoS issues</a:t>
                      </a: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0070C0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802.11f</a:t>
                      </a: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Addresses multivendor AP interoperability</a:t>
                      </a: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0070C0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802.11g</a:t>
                      </a: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Higher data rate extension to 54 Mbps in the </a:t>
                      </a:r>
                      <a:b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2.4 GHz</a:t>
                      </a: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0070C0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802.11h</a:t>
                      </a: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Dynamic frequency selection and transmit </a:t>
                      </a:r>
                      <a:b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power control for operation of 5 GHz products</a:t>
                      </a: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0070C0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802.11i</a:t>
                      </a: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Addresses enhanced security issues</a:t>
                      </a: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0070C0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802.11j</a:t>
                      </a: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Addresses channelization in Japan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’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s 4.9 GHz </a:t>
                      </a:r>
                      <a:b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band</a:t>
                      </a: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0070C0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802.11k</a:t>
                      </a: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Enables medium and network resources more </a:t>
                      </a:r>
                      <a:b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efficiently</a:t>
                      </a: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0070C0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802.11v</a:t>
                      </a: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Wireless network management (in preparation)</a:t>
                      </a: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454" name="Shape 454"/>
          <p:cNvCxnSpPr/>
          <p:nvPr/>
        </p:nvCxnSpPr>
        <p:spPr>
          <a:xfrm>
            <a:off x="313765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55" name="Shape 455"/>
          <p:cNvSpPr txBox="1"/>
          <p:nvPr/>
        </p:nvSpPr>
        <p:spPr>
          <a:xfrm>
            <a:off x="313765" y="0"/>
            <a:ext cx="5761036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15         			Broadband Home Networks</a:t>
            </a:r>
          </a:p>
        </p:txBody>
      </p:sp>
      <p:cxnSp>
        <p:nvCxnSpPr>
          <p:cNvPr id="456" name="Shape 456"/>
          <p:cNvCxnSpPr/>
          <p:nvPr/>
        </p:nvCxnSpPr>
        <p:spPr>
          <a:xfrm>
            <a:off x="389965" y="6651806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57" name="Shape 457"/>
          <p:cNvSpPr txBox="1"/>
          <p:nvPr/>
        </p:nvSpPr>
        <p:spPr>
          <a:xfrm>
            <a:off x="-219635" y="6651806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458" name="Shape 458"/>
          <p:cNvSpPr txBox="1"/>
          <p:nvPr/>
        </p:nvSpPr>
        <p:spPr>
          <a:xfrm>
            <a:off x="618566" y="1497103"/>
            <a:ext cx="5257799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b="1" dirty="0">
                <a:solidFill>
                  <a:schemeClr val="dk1"/>
                </a:solidFill>
                <a:latin typeface="Candara" panose="020E0502030303020204" pitchFamily="34" charset="0"/>
              </a:rPr>
              <a:t>Table 15.1  IEEE 802.11 Standards and Amendments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>
            <a:spLocks noGrp="1"/>
          </p:cNvSpPr>
          <p:nvPr>
            <p:ph type="title" idx="4294967295"/>
          </p:nvPr>
        </p:nvSpPr>
        <p:spPr>
          <a:xfrm>
            <a:off x="815788" y="549930"/>
            <a:ext cx="571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</a:rPr>
              <a:t>Residential WLAN</a:t>
            </a:r>
          </a:p>
        </p:txBody>
      </p:sp>
      <p:sp>
        <p:nvSpPr>
          <p:cNvPr id="465" name="Shape 465"/>
          <p:cNvSpPr txBox="1"/>
          <p:nvPr/>
        </p:nvSpPr>
        <p:spPr>
          <a:xfrm>
            <a:off x="799913" y="4547253"/>
            <a:ext cx="254000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466" name="Shape 466"/>
          <p:cNvSpPr txBox="1"/>
          <p:nvPr/>
        </p:nvSpPr>
        <p:spPr>
          <a:xfrm>
            <a:off x="815788" y="4078942"/>
            <a:ext cx="65532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467" name="Shape 467"/>
          <p:cNvSpPr txBox="1"/>
          <p:nvPr/>
        </p:nvSpPr>
        <p:spPr>
          <a:xfrm>
            <a:off x="2111188" y="7203141"/>
            <a:ext cx="3429000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</a:pPr>
            <a:endParaRPr sz="20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468" name="Shape 468"/>
          <p:cNvSpPr txBox="1"/>
          <p:nvPr/>
        </p:nvSpPr>
        <p:spPr>
          <a:xfrm>
            <a:off x="430024" y="1108729"/>
            <a:ext cx="3967162" cy="3883025"/>
          </a:xfrm>
          <a:prstGeom prst="rect">
            <a:avLst/>
          </a:prstGeom>
          <a:noFill/>
          <a:ln w="254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</a:pPr>
            <a:endParaRPr sz="20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469" name="Shape 469"/>
          <p:cNvSpPr txBox="1"/>
          <p:nvPr/>
        </p:nvSpPr>
        <p:spPr>
          <a:xfrm>
            <a:off x="4392426" y="1111904"/>
            <a:ext cx="2519361" cy="3883025"/>
          </a:xfrm>
          <a:prstGeom prst="rect">
            <a:avLst/>
          </a:prstGeom>
          <a:noFill/>
          <a:ln w="254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</a:pPr>
            <a:endParaRPr sz="20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470" name="Shape 470"/>
          <p:cNvSpPr txBox="1"/>
          <p:nvPr/>
        </p:nvSpPr>
        <p:spPr>
          <a:xfrm>
            <a:off x="434788" y="1107142"/>
            <a:ext cx="1908174" cy="1754187"/>
          </a:xfrm>
          <a:prstGeom prst="rect">
            <a:avLst/>
          </a:prstGeom>
          <a:noFill/>
          <a:ln w="254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</a:pPr>
            <a:endParaRPr sz="20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471" name="Shape 471"/>
          <p:cNvSpPr txBox="1"/>
          <p:nvPr/>
        </p:nvSpPr>
        <p:spPr>
          <a:xfrm>
            <a:off x="2339789" y="1107142"/>
            <a:ext cx="2028825" cy="1758949"/>
          </a:xfrm>
          <a:prstGeom prst="rect">
            <a:avLst/>
          </a:prstGeom>
          <a:noFill/>
          <a:ln w="254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</a:pPr>
            <a:endParaRPr sz="20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472" name="Shape 472"/>
          <p:cNvSpPr txBox="1"/>
          <p:nvPr/>
        </p:nvSpPr>
        <p:spPr>
          <a:xfrm>
            <a:off x="4421001" y="1108729"/>
            <a:ext cx="2490787" cy="1758949"/>
          </a:xfrm>
          <a:prstGeom prst="rect">
            <a:avLst/>
          </a:prstGeom>
          <a:noFill/>
          <a:ln w="254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</a:pPr>
            <a:endParaRPr sz="20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473" name="Shape 473"/>
          <p:cNvSpPr txBox="1"/>
          <p:nvPr/>
        </p:nvSpPr>
        <p:spPr>
          <a:xfrm>
            <a:off x="1344426" y="2556528"/>
            <a:ext cx="533399" cy="219075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algn="ctr">
              <a:lnSpc>
                <a:spcPct val="75000"/>
              </a:lnSpc>
              <a:buClr>
                <a:schemeClr val="dk1"/>
              </a:buClr>
              <a:buSzPct val="25000"/>
            </a:pPr>
            <a:r>
              <a:rPr lang="en-US" b="1" dirty="0">
                <a:solidFill>
                  <a:schemeClr val="dk1"/>
                </a:solidFill>
                <a:latin typeface="Candara" panose="020E0502030303020204" pitchFamily="34" charset="0"/>
              </a:rPr>
              <a:t>PC</a:t>
            </a:r>
          </a:p>
        </p:txBody>
      </p:sp>
      <p:sp>
        <p:nvSpPr>
          <p:cNvPr id="474" name="Shape 474"/>
          <p:cNvSpPr txBox="1"/>
          <p:nvPr/>
        </p:nvSpPr>
        <p:spPr>
          <a:xfrm>
            <a:off x="4397189" y="4688542"/>
            <a:ext cx="1176337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b="1" i="1" dirty="0">
                <a:solidFill>
                  <a:schemeClr val="dk1"/>
                </a:solidFill>
                <a:latin typeface="Candara" panose="020E0502030303020204" pitchFamily="34" charset="0"/>
              </a:rPr>
              <a:t>Kitchen</a:t>
            </a:r>
          </a:p>
        </p:txBody>
      </p:sp>
      <p:sp>
        <p:nvSpPr>
          <p:cNvPr id="475" name="Shape 475"/>
          <p:cNvSpPr txBox="1"/>
          <p:nvPr/>
        </p:nvSpPr>
        <p:spPr>
          <a:xfrm>
            <a:off x="510989" y="4688542"/>
            <a:ext cx="1857375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b="1" i="1" dirty="0">
                <a:solidFill>
                  <a:schemeClr val="dk1"/>
                </a:solidFill>
                <a:latin typeface="Candara" panose="020E0502030303020204" pitchFamily="34" charset="0"/>
              </a:rPr>
              <a:t>Family room</a:t>
            </a:r>
          </a:p>
        </p:txBody>
      </p:sp>
      <p:sp>
        <p:nvSpPr>
          <p:cNvPr id="476" name="Shape 476"/>
          <p:cNvSpPr txBox="1"/>
          <p:nvPr/>
        </p:nvSpPr>
        <p:spPr>
          <a:xfrm>
            <a:off x="2481074" y="1194454"/>
            <a:ext cx="1447800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b="1" i="1" dirty="0">
                <a:solidFill>
                  <a:schemeClr val="dk1"/>
                </a:solidFill>
                <a:latin typeface="Candara" panose="020E0502030303020204" pitchFamily="34" charset="0"/>
              </a:rPr>
              <a:t>Dining Room</a:t>
            </a:r>
          </a:p>
        </p:txBody>
      </p:sp>
      <p:sp>
        <p:nvSpPr>
          <p:cNvPr id="477" name="Shape 477"/>
          <p:cNvSpPr txBox="1"/>
          <p:nvPr/>
        </p:nvSpPr>
        <p:spPr>
          <a:xfrm>
            <a:off x="4446400" y="1194454"/>
            <a:ext cx="1447800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b="1" i="1" dirty="0">
                <a:solidFill>
                  <a:schemeClr val="dk1"/>
                </a:solidFill>
                <a:latin typeface="Candara" panose="020E0502030303020204" pitchFamily="34" charset="0"/>
              </a:rPr>
              <a:t>Bedroom</a:t>
            </a:r>
          </a:p>
        </p:txBody>
      </p:sp>
      <p:pic>
        <p:nvPicPr>
          <p:cNvPr id="478" name="Shape 4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7826" y="3775728"/>
            <a:ext cx="1176337" cy="94615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Shape 479"/>
          <p:cNvSpPr txBox="1"/>
          <p:nvPr/>
        </p:nvSpPr>
        <p:spPr>
          <a:xfrm>
            <a:off x="501463" y="1226204"/>
            <a:ext cx="884236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b="1" i="1" dirty="0">
                <a:solidFill>
                  <a:schemeClr val="dk1"/>
                </a:solidFill>
                <a:latin typeface="Candara" panose="020E0502030303020204" pitchFamily="34" charset="0"/>
              </a:rPr>
              <a:t>Den</a:t>
            </a:r>
          </a:p>
        </p:txBody>
      </p:sp>
      <p:pic>
        <p:nvPicPr>
          <p:cNvPr id="480" name="Shape 4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73188" y="1945342"/>
            <a:ext cx="1379536" cy="693737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Shape 481"/>
          <p:cNvSpPr txBox="1"/>
          <p:nvPr/>
        </p:nvSpPr>
        <p:spPr>
          <a:xfrm>
            <a:off x="4544825" y="3731278"/>
            <a:ext cx="1089024" cy="730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r>
              <a:rPr lang="en-US" b="1" dirty="0">
                <a:solidFill>
                  <a:schemeClr val="dk1"/>
                </a:solidFill>
                <a:latin typeface="Candara" panose="020E0502030303020204" pitchFamily="34" charset="0"/>
              </a:rPr>
              <a:t>Kitchen</a:t>
            </a:r>
          </a:p>
          <a:p>
            <a:pPr algn="r">
              <a:buClr>
                <a:schemeClr val="dk1"/>
              </a:buClr>
              <a:buSzPct val="25000"/>
            </a:pPr>
            <a:r>
              <a:rPr lang="en-US" b="1" dirty="0">
                <a:solidFill>
                  <a:schemeClr val="dk1"/>
                </a:solidFill>
                <a:latin typeface="Candara" panose="020E0502030303020204" pitchFamily="34" charset="0"/>
              </a:rPr>
              <a:t>Touch Pad</a:t>
            </a:r>
          </a:p>
          <a:p>
            <a:pPr>
              <a:spcBef>
                <a:spcPts val="700"/>
              </a:spcBef>
              <a:buClr>
                <a:schemeClr val="dk1"/>
              </a:buClr>
            </a:pPr>
            <a:endParaRPr b="1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482" name="Shape 482"/>
          <p:cNvSpPr txBox="1"/>
          <p:nvPr/>
        </p:nvSpPr>
        <p:spPr>
          <a:xfrm>
            <a:off x="2873189" y="1792941"/>
            <a:ext cx="1406525" cy="284162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b="1" dirty="0">
                <a:solidFill>
                  <a:schemeClr val="dk1"/>
                </a:solidFill>
                <a:latin typeface="Candara" panose="020E0502030303020204" pitchFamily="34" charset="0"/>
              </a:rPr>
              <a:t>MP3 Player</a:t>
            </a:r>
          </a:p>
        </p:txBody>
      </p:sp>
      <p:pic>
        <p:nvPicPr>
          <p:cNvPr id="483" name="Shape 48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8188" y="1488141"/>
            <a:ext cx="1193800" cy="927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4" name="Shape 484"/>
          <p:cNvCxnSpPr/>
          <p:nvPr/>
        </p:nvCxnSpPr>
        <p:spPr>
          <a:xfrm rot="10800000">
            <a:off x="1349188" y="3926540"/>
            <a:ext cx="0" cy="1447800"/>
          </a:xfrm>
          <a:prstGeom prst="straightConnector1">
            <a:avLst/>
          </a:prstGeom>
          <a:noFill/>
          <a:ln w="76200" cap="rnd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85" name="Shape 485"/>
          <p:cNvSpPr/>
          <p:nvPr/>
        </p:nvSpPr>
        <p:spPr>
          <a:xfrm>
            <a:off x="891989" y="1564342"/>
            <a:ext cx="5714999" cy="3244849"/>
          </a:xfrm>
          <a:prstGeom prst="ellipse">
            <a:avLst/>
          </a:prstGeom>
          <a:noFill/>
          <a:ln w="57150" cap="rnd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</a:pPr>
            <a:endParaRPr sz="20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grpSp>
        <p:nvGrpSpPr>
          <p:cNvPr id="486" name="Shape 486"/>
          <p:cNvGrpSpPr/>
          <p:nvPr/>
        </p:nvGrpSpPr>
        <p:grpSpPr>
          <a:xfrm>
            <a:off x="1922837" y="3775729"/>
            <a:ext cx="1520262" cy="1047749"/>
            <a:chOff x="3855012" y="4419600"/>
            <a:chExt cx="1520262" cy="1047749"/>
          </a:xfrm>
        </p:grpSpPr>
        <p:sp>
          <p:nvSpPr>
            <p:cNvPr id="487" name="Shape 487"/>
            <p:cNvSpPr txBox="1"/>
            <p:nvPr/>
          </p:nvSpPr>
          <p:spPr>
            <a:xfrm>
              <a:off x="4267200" y="4419600"/>
              <a:ext cx="1108074" cy="284162"/>
            </a:xfrm>
            <a:prstGeom prst="rect">
              <a:avLst/>
            </a:prstGeom>
            <a:noFill/>
            <a:ln>
              <a:noFill/>
            </a:ln>
          </p:spPr>
          <p:txBody>
            <a:bodyPr lIns="92075" tIns="46025" rIns="92075" bIns="46025" anchor="t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ct val="25000"/>
              </a:pPr>
              <a:r>
                <a:rPr lang="en-US" b="1" dirty="0" err="1">
                  <a:solidFill>
                    <a:schemeClr val="dk1"/>
                  </a:solidFill>
                  <a:latin typeface="Candara" panose="020E0502030303020204" pitchFamily="34" charset="0"/>
                </a:rPr>
                <a:t>WebPad</a:t>
              </a:r>
              <a:endParaRPr lang="en-US" b="1" dirty="0">
                <a:solidFill>
                  <a:schemeClr val="dk1"/>
                </a:solidFill>
                <a:latin typeface="Candara" panose="020E0502030303020204" pitchFamily="34" charset="0"/>
              </a:endParaRPr>
            </a:p>
          </p:txBody>
        </p:sp>
        <p:pic>
          <p:nvPicPr>
            <p:cNvPr id="488" name="Shape 48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267200" y="4724400"/>
              <a:ext cx="992187" cy="7429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89" name="Shape 489"/>
            <p:cNvGrpSpPr/>
            <p:nvPr/>
          </p:nvGrpSpPr>
          <p:grpSpPr>
            <a:xfrm rot="-6240000">
              <a:off x="3925093" y="4456905"/>
              <a:ext cx="304800" cy="382587"/>
              <a:chOff x="1295400" y="5561012"/>
              <a:chExt cx="304800" cy="382587"/>
            </a:xfrm>
          </p:grpSpPr>
          <p:sp>
            <p:nvSpPr>
              <p:cNvPr id="490" name="Shape 490"/>
              <p:cNvSpPr/>
              <p:nvPr/>
            </p:nvSpPr>
            <p:spPr>
              <a:xfrm>
                <a:off x="1295400" y="5715000"/>
                <a:ext cx="228600" cy="228600"/>
              </a:xfrm>
              <a:custGeom>
                <a:avLst/>
                <a:gdLst/>
                <a:ahLst/>
                <a:cxnLst/>
                <a:rect l="0" t="0" r="0" b="0"/>
                <a:pathLst>
                  <a:path w="21601" h="21600" extrusionOk="0">
                    <a:moveTo>
                      <a:pt x="0" y="0"/>
                    </a:moveTo>
                    <a:cubicBezTo>
                      <a:pt x="11930" y="0"/>
                      <a:pt x="21601" y="9670"/>
                      <a:pt x="21601" y="21600"/>
                    </a:cubicBezTo>
                    <a:moveTo>
                      <a:pt x="0" y="0"/>
                    </a:moveTo>
                    <a:cubicBezTo>
                      <a:pt x="11930" y="0"/>
                      <a:pt x="21601" y="9670"/>
                      <a:pt x="21601" y="21600"/>
                    </a:cubicBezTo>
                    <a:lnTo>
                      <a:pt x="1" y="21600"/>
                    </a:lnTo>
                    <a:close/>
                  </a:path>
                </a:pathLst>
              </a:custGeom>
              <a:noFill/>
              <a:ln w="38100" cap="rnd" cmpd="sng">
                <a:solidFill>
                  <a:srgbClr val="0099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>
                  <a:buClr>
                    <a:schemeClr val="dk1"/>
                  </a:buClr>
                </a:pPr>
                <a:endParaRPr sz="2000" dirty="0">
                  <a:solidFill>
                    <a:schemeClr val="dk1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491" name="Shape 491"/>
              <p:cNvSpPr/>
              <p:nvPr/>
            </p:nvSpPr>
            <p:spPr>
              <a:xfrm>
                <a:off x="1371600" y="5561012"/>
                <a:ext cx="228600" cy="322261"/>
              </a:xfrm>
              <a:custGeom>
                <a:avLst/>
                <a:gdLst/>
                <a:ahLst/>
                <a:cxnLst/>
                <a:rect l="0" t="0" r="0" b="0"/>
                <a:pathLst>
                  <a:path w="21601" h="30445" extrusionOk="0">
                    <a:moveTo>
                      <a:pt x="0" y="0"/>
                    </a:moveTo>
                    <a:cubicBezTo>
                      <a:pt x="11930" y="0"/>
                      <a:pt x="21601" y="9670"/>
                      <a:pt x="21601" y="21600"/>
                    </a:cubicBezTo>
                    <a:cubicBezTo>
                      <a:pt x="21601" y="24649"/>
                      <a:pt x="20955" y="27663"/>
                      <a:pt x="19706" y="30445"/>
                    </a:cubicBezTo>
                    <a:moveTo>
                      <a:pt x="0" y="0"/>
                    </a:moveTo>
                    <a:cubicBezTo>
                      <a:pt x="11930" y="0"/>
                      <a:pt x="21601" y="9670"/>
                      <a:pt x="21601" y="21600"/>
                    </a:cubicBezTo>
                    <a:cubicBezTo>
                      <a:pt x="21601" y="24649"/>
                      <a:pt x="20955" y="27663"/>
                      <a:pt x="19706" y="30445"/>
                    </a:cubicBezTo>
                    <a:lnTo>
                      <a:pt x="1" y="21600"/>
                    </a:lnTo>
                    <a:close/>
                  </a:path>
                </a:pathLst>
              </a:custGeom>
              <a:noFill/>
              <a:ln w="38100" cap="rnd" cmpd="sng">
                <a:solidFill>
                  <a:srgbClr val="0099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>
                  <a:buClr>
                    <a:schemeClr val="dk1"/>
                  </a:buClr>
                </a:pPr>
                <a:endParaRPr sz="2000" dirty="0">
                  <a:solidFill>
                    <a:schemeClr val="dk1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492" name="Shape 492"/>
              <p:cNvSpPr/>
              <p:nvPr/>
            </p:nvSpPr>
            <p:spPr>
              <a:xfrm>
                <a:off x="1295400" y="5791200"/>
                <a:ext cx="152400" cy="152399"/>
              </a:xfrm>
              <a:custGeom>
                <a:avLst/>
                <a:gdLst/>
                <a:ahLst/>
                <a:cxnLst/>
                <a:rect l="0" t="0" r="0" b="0"/>
                <a:pathLst>
                  <a:path w="21601" h="21600" extrusionOk="0">
                    <a:moveTo>
                      <a:pt x="0" y="0"/>
                    </a:moveTo>
                    <a:cubicBezTo>
                      <a:pt x="11930" y="0"/>
                      <a:pt x="21601" y="9670"/>
                      <a:pt x="21601" y="21600"/>
                    </a:cubicBezTo>
                    <a:moveTo>
                      <a:pt x="0" y="0"/>
                    </a:moveTo>
                    <a:cubicBezTo>
                      <a:pt x="11930" y="0"/>
                      <a:pt x="21601" y="9670"/>
                      <a:pt x="21601" y="21600"/>
                    </a:cubicBezTo>
                    <a:lnTo>
                      <a:pt x="1" y="21600"/>
                    </a:lnTo>
                    <a:close/>
                  </a:path>
                </a:pathLst>
              </a:custGeom>
              <a:noFill/>
              <a:ln w="38100" cap="rnd" cmpd="sng">
                <a:solidFill>
                  <a:srgbClr val="0099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>
                  <a:buClr>
                    <a:schemeClr val="dk1"/>
                  </a:buClr>
                </a:pPr>
                <a:endParaRPr sz="2000" dirty="0">
                  <a:solidFill>
                    <a:schemeClr val="dk1"/>
                  </a:solidFill>
                  <a:latin typeface="Candara" panose="020E0502030303020204" pitchFamily="34" charset="0"/>
                </a:endParaRPr>
              </a:p>
            </p:txBody>
          </p:sp>
        </p:grpSp>
      </p:grpSp>
      <p:grpSp>
        <p:nvGrpSpPr>
          <p:cNvPr id="493" name="Shape 493"/>
          <p:cNvGrpSpPr/>
          <p:nvPr/>
        </p:nvGrpSpPr>
        <p:grpSpPr>
          <a:xfrm rot="5520000">
            <a:off x="1913543" y="2346183"/>
            <a:ext cx="250824" cy="322262"/>
            <a:chOff x="1295400" y="5561012"/>
            <a:chExt cx="304800" cy="382587"/>
          </a:xfrm>
        </p:grpSpPr>
        <p:sp>
          <p:nvSpPr>
            <p:cNvPr id="494" name="Shape 494"/>
            <p:cNvSpPr/>
            <p:nvPr/>
          </p:nvSpPr>
          <p:spPr>
            <a:xfrm>
              <a:off x="1295400" y="5715000"/>
              <a:ext cx="228600" cy="228600"/>
            </a:xfrm>
            <a:custGeom>
              <a:avLst/>
              <a:gdLst/>
              <a:ahLst/>
              <a:cxnLst/>
              <a:rect l="0" t="0" r="0" b="0"/>
              <a:pathLst>
                <a:path w="21601" h="21600" extrusionOk="0">
                  <a:moveTo>
                    <a:pt x="0" y="0"/>
                  </a:moveTo>
                  <a:cubicBezTo>
                    <a:pt x="11930" y="0"/>
                    <a:pt x="21601" y="9670"/>
                    <a:pt x="21601" y="21600"/>
                  </a:cubicBezTo>
                  <a:moveTo>
                    <a:pt x="0" y="0"/>
                  </a:moveTo>
                  <a:cubicBezTo>
                    <a:pt x="11930" y="0"/>
                    <a:pt x="21601" y="9670"/>
                    <a:pt x="21601" y="21600"/>
                  </a:cubicBezTo>
                  <a:lnTo>
                    <a:pt x="1" y="21600"/>
                  </a:lnTo>
                  <a:close/>
                </a:path>
              </a:pathLst>
            </a:custGeom>
            <a:noFill/>
            <a:ln w="38100" cap="rnd" cmpd="sng">
              <a:solidFill>
                <a:srgbClr val="0099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buClr>
                  <a:schemeClr val="dk1"/>
                </a:buClr>
              </a:pPr>
              <a:endParaRPr sz="2000" dirty="0">
                <a:solidFill>
                  <a:schemeClr val="dk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95" name="Shape 495"/>
            <p:cNvSpPr/>
            <p:nvPr/>
          </p:nvSpPr>
          <p:spPr>
            <a:xfrm>
              <a:off x="1371600" y="5561012"/>
              <a:ext cx="228600" cy="322261"/>
            </a:xfrm>
            <a:custGeom>
              <a:avLst/>
              <a:gdLst/>
              <a:ahLst/>
              <a:cxnLst/>
              <a:rect l="0" t="0" r="0" b="0"/>
              <a:pathLst>
                <a:path w="21601" h="30445" extrusionOk="0">
                  <a:moveTo>
                    <a:pt x="0" y="0"/>
                  </a:moveTo>
                  <a:cubicBezTo>
                    <a:pt x="11930" y="0"/>
                    <a:pt x="21601" y="9670"/>
                    <a:pt x="21601" y="21600"/>
                  </a:cubicBezTo>
                  <a:cubicBezTo>
                    <a:pt x="21601" y="24649"/>
                    <a:pt x="20955" y="27663"/>
                    <a:pt x="19706" y="30445"/>
                  </a:cubicBezTo>
                  <a:moveTo>
                    <a:pt x="0" y="0"/>
                  </a:moveTo>
                  <a:cubicBezTo>
                    <a:pt x="11930" y="0"/>
                    <a:pt x="21601" y="9670"/>
                    <a:pt x="21601" y="21600"/>
                  </a:cubicBezTo>
                  <a:cubicBezTo>
                    <a:pt x="21601" y="24649"/>
                    <a:pt x="20955" y="27663"/>
                    <a:pt x="19706" y="30445"/>
                  </a:cubicBezTo>
                  <a:lnTo>
                    <a:pt x="1" y="21600"/>
                  </a:lnTo>
                  <a:close/>
                </a:path>
              </a:pathLst>
            </a:custGeom>
            <a:noFill/>
            <a:ln w="38100" cap="rnd" cmpd="sng">
              <a:solidFill>
                <a:srgbClr val="0099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buClr>
                  <a:schemeClr val="dk1"/>
                </a:buClr>
              </a:pPr>
              <a:endParaRPr sz="2000" dirty="0">
                <a:solidFill>
                  <a:schemeClr val="dk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96" name="Shape 496"/>
            <p:cNvSpPr/>
            <p:nvPr/>
          </p:nvSpPr>
          <p:spPr>
            <a:xfrm>
              <a:off x="1295400" y="5791200"/>
              <a:ext cx="152400" cy="152399"/>
            </a:xfrm>
            <a:custGeom>
              <a:avLst/>
              <a:gdLst/>
              <a:ahLst/>
              <a:cxnLst/>
              <a:rect l="0" t="0" r="0" b="0"/>
              <a:pathLst>
                <a:path w="21601" h="21600" extrusionOk="0">
                  <a:moveTo>
                    <a:pt x="0" y="0"/>
                  </a:moveTo>
                  <a:cubicBezTo>
                    <a:pt x="11930" y="0"/>
                    <a:pt x="21601" y="9670"/>
                    <a:pt x="21601" y="21600"/>
                  </a:cubicBezTo>
                  <a:moveTo>
                    <a:pt x="0" y="0"/>
                  </a:moveTo>
                  <a:cubicBezTo>
                    <a:pt x="11930" y="0"/>
                    <a:pt x="21601" y="9670"/>
                    <a:pt x="21601" y="21600"/>
                  </a:cubicBezTo>
                  <a:lnTo>
                    <a:pt x="1" y="21600"/>
                  </a:lnTo>
                  <a:close/>
                </a:path>
              </a:pathLst>
            </a:custGeom>
            <a:noFill/>
            <a:ln w="38100" cap="rnd" cmpd="sng">
              <a:solidFill>
                <a:srgbClr val="0099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buClr>
                  <a:schemeClr val="dk1"/>
                </a:buClr>
              </a:pPr>
              <a:endParaRPr sz="2000" dirty="0">
                <a:solidFill>
                  <a:schemeClr val="dk1"/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497" name="Shape 497"/>
          <p:cNvGrpSpPr/>
          <p:nvPr/>
        </p:nvGrpSpPr>
        <p:grpSpPr>
          <a:xfrm rot="-5520000" flipH="1">
            <a:off x="3170050" y="3010553"/>
            <a:ext cx="458786" cy="306387"/>
            <a:chOff x="1295400" y="5561012"/>
            <a:chExt cx="304800" cy="382587"/>
          </a:xfrm>
        </p:grpSpPr>
        <p:sp>
          <p:nvSpPr>
            <p:cNvPr id="498" name="Shape 498"/>
            <p:cNvSpPr/>
            <p:nvPr/>
          </p:nvSpPr>
          <p:spPr>
            <a:xfrm>
              <a:off x="1295400" y="5715000"/>
              <a:ext cx="228600" cy="228600"/>
            </a:xfrm>
            <a:custGeom>
              <a:avLst/>
              <a:gdLst/>
              <a:ahLst/>
              <a:cxnLst/>
              <a:rect l="0" t="0" r="0" b="0"/>
              <a:pathLst>
                <a:path w="21601" h="21600" extrusionOk="0">
                  <a:moveTo>
                    <a:pt x="0" y="0"/>
                  </a:moveTo>
                  <a:cubicBezTo>
                    <a:pt x="11930" y="0"/>
                    <a:pt x="21601" y="9670"/>
                    <a:pt x="21601" y="21600"/>
                  </a:cubicBezTo>
                  <a:moveTo>
                    <a:pt x="0" y="0"/>
                  </a:moveTo>
                  <a:cubicBezTo>
                    <a:pt x="11930" y="0"/>
                    <a:pt x="21601" y="9670"/>
                    <a:pt x="21601" y="21600"/>
                  </a:cubicBezTo>
                  <a:lnTo>
                    <a:pt x="1" y="21600"/>
                  </a:lnTo>
                  <a:close/>
                </a:path>
              </a:pathLst>
            </a:custGeom>
            <a:noFill/>
            <a:ln w="38100" cap="rnd" cmpd="sng">
              <a:solidFill>
                <a:srgbClr val="0099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buClr>
                  <a:schemeClr val="dk1"/>
                </a:buClr>
              </a:pPr>
              <a:endParaRPr sz="2000" dirty="0">
                <a:solidFill>
                  <a:schemeClr val="dk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99" name="Shape 499"/>
            <p:cNvSpPr/>
            <p:nvPr/>
          </p:nvSpPr>
          <p:spPr>
            <a:xfrm>
              <a:off x="1371600" y="5561012"/>
              <a:ext cx="228600" cy="322261"/>
            </a:xfrm>
            <a:custGeom>
              <a:avLst/>
              <a:gdLst/>
              <a:ahLst/>
              <a:cxnLst/>
              <a:rect l="0" t="0" r="0" b="0"/>
              <a:pathLst>
                <a:path w="21601" h="30445" extrusionOk="0">
                  <a:moveTo>
                    <a:pt x="0" y="0"/>
                  </a:moveTo>
                  <a:cubicBezTo>
                    <a:pt x="11930" y="0"/>
                    <a:pt x="21601" y="9670"/>
                    <a:pt x="21601" y="21600"/>
                  </a:cubicBezTo>
                  <a:cubicBezTo>
                    <a:pt x="21601" y="24649"/>
                    <a:pt x="20955" y="27663"/>
                    <a:pt x="19706" y="30445"/>
                  </a:cubicBezTo>
                  <a:moveTo>
                    <a:pt x="0" y="0"/>
                  </a:moveTo>
                  <a:cubicBezTo>
                    <a:pt x="11930" y="0"/>
                    <a:pt x="21601" y="9670"/>
                    <a:pt x="21601" y="21600"/>
                  </a:cubicBezTo>
                  <a:cubicBezTo>
                    <a:pt x="21601" y="24649"/>
                    <a:pt x="20955" y="27663"/>
                    <a:pt x="19706" y="30445"/>
                  </a:cubicBezTo>
                  <a:lnTo>
                    <a:pt x="1" y="21600"/>
                  </a:lnTo>
                  <a:close/>
                </a:path>
              </a:pathLst>
            </a:custGeom>
            <a:noFill/>
            <a:ln w="38100" cap="rnd" cmpd="sng">
              <a:solidFill>
                <a:srgbClr val="0099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buClr>
                  <a:schemeClr val="dk1"/>
                </a:buClr>
              </a:pPr>
              <a:endParaRPr sz="2000" dirty="0">
                <a:solidFill>
                  <a:schemeClr val="dk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500" name="Shape 500"/>
            <p:cNvSpPr/>
            <p:nvPr/>
          </p:nvSpPr>
          <p:spPr>
            <a:xfrm>
              <a:off x="1295400" y="5791200"/>
              <a:ext cx="152400" cy="152399"/>
            </a:xfrm>
            <a:custGeom>
              <a:avLst/>
              <a:gdLst/>
              <a:ahLst/>
              <a:cxnLst/>
              <a:rect l="0" t="0" r="0" b="0"/>
              <a:pathLst>
                <a:path w="21601" h="21600" extrusionOk="0">
                  <a:moveTo>
                    <a:pt x="0" y="0"/>
                  </a:moveTo>
                  <a:cubicBezTo>
                    <a:pt x="11930" y="0"/>
                    <a:pt x="21601" y="9670"/>
                    <a:pt x="21601" y="21600"/>
                  </a:cubicBezTo>
                  <a:moveTo>
                    <a:pt x="0" y="0"/>
                  </a:moveTo>
                  <a:cubicBezTo>
                    <a:pt x="11930" y="0"/>
                    <a:pt x="21601" y="9670"/>
                    <a:pt x="21601" y="21600"/>
                  </a:cubicBezTo>
                  <a:lnTo>
                    <a:pt x="1" y="21600"/>
                  </a:lnTo>
                  <a:close/>
                </a:path>
              </a:pathLst>
            </a:custGeom>
            <a:noFill/>
            <a:ln w="38100" cap="rnd" cmpd="sng">
              <a:solidFill>
                <a:srgbClr val="0099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buClr>
                  <a:schemeClr val="dk1"/>
                </a:buClr>
              </a:pPr>
              <a:endParaRPr sz="2000" dirty="0">
                <a:solidFill>
                  <a:schemeClr val="dk1"/>
                </a:solidFill>
                <a:latin typeface="Candara" panose="020E0502030303020204" pitchFamily="34" charset="0"/>
              </a:endParaRPr>
            </a:p>
          </p:txBody>
        </p:sp>
      </p:grpSp>
      <p:pic>
        <p:nvPicPr>
          <p:cNvPr id="501" name="Shape 50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7225" y="3013727"/>
            <a:ext cx="1028700" cy="101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2" name="Shape 502"/>
          <p:cNvGrpSpPr/>
          <p:nvPr/>
        </p:nvGrpSpPr>
        <p:grpSpPr>
          <a:xfrm rot="120000">
            <a:off x="1573024" y="2937528"/>
            <a:ext cx="250824" cy="322262"/>
            <a:chOff x="1295400" y="5561012"/>
            <a:chExt cx="304800" cy="382587"/>
          </a:xfrm>
        </p:grpSpPr>
        <p:sp>
          <p:nvSpPr>
            <p:cNvPr id="503" name="Shape 503"/>
            <p:cNvSpPr/>
            <p:nvPr/>
          </p:nvSpPr>
          <p:spPr>
            <a:xfrm>
              <a:off x="1295400" y="5715000"/>
              <a:ext cx="228600" cy="228600"/>
            </a:xfrm>
            <a:custGeom>
              <a:avLst/>
              <a:gdLst/>
              <a:ahLst/>
              <a:cxnLst/>
              <a:rect l="0" t="0" r="0" b="0"/>
              <a:pathLst>
                <a:path w="21601" h="21600" extrusionOk="0">
                  <a:moveTo>
                    <a:pt x="0" y="0"/>
                  </a:moveTo>
                  <a:cubicBezTo>
                    <a:pt x="11930" y="0"/>
                    <a:pt x="21601" y="9670"/>
                    <a:pt x="21601" y="21600"/>
                  </a:cubicBezTo>
                  <a:moveTo>
                    <a:pt x="0" y="0"/>
                  </a:moveTo>
                  <a:cubicBezTo>
                    <a:pt x="11930" y="0"/>
                    <a:pt x="21601" y="9670"/>
                    <a:pt x="21601" y="21600"/>
                  </a:cubicBezTo>
                  <a:lnTo>
                    <a:pt x="1" y="21600"/>
                  </a:lnTo>
                  <a:close/>
                </a:path>
              </a:pathLst>
            </a:custGeom>
            <a:noFill/>
            <a:ln w="38100" cap="rnd" cmpd="sng">
              <a:solidFill>
                <a:srgbClr val="0099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buClr>
                  <a:schemeClr val="dk1"/>
                </a:buClr>
              </a:pPr>
              <a:endParaRPr sz="2000" dirty="0">
                <a:solidFill>
                  <a:schemeClr val="dk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504" name="Shape 504"/>
            <p:cNvSpPr/>
            <p:nvPr/>
          </p:nvSpPr>
          <p:spPr>
            <a:xfrm>
              <a:off x="1371600" y="5561012"/>
              <a:ext cx="228600" cy="322261"/>
            </a:xfrm>
            <a:custGeom>
              <a:avLst/>
              <a:gdLst/>
              <a:ahLst/>
              <a:cxnLst/>
              <a:rect l="0" t="0" r="0" b="0"/>
              <a:pathLst>
                <a:path w="21601" h="30445" extrusionOk="0">
                  <a:moveTo>
                    <a:pt x="0" y="0"/>
                  </a:moveTo>
                  <a:cubicBezTo>
                    <a:pt x="11930" y="0"/>
                    <a:pt x="21601" y="9670"/>
                    <a:pt x="21601" y="21600"/>
                  </a:cubicBezTo>
                  <a:cubicBezTo>
                    <a:pt x="21601" y="24649"/>
                    <a:pt x="20955" y="27663"/>
                    <a:pt x="19706" y="30445"/>
                  </a:cubicBezTo>
                  <a:moveTo>
                    <a:pt x="0" y="0"/>
                  </a:moveTo>
                  <a:cubicBezTo>
                    <a:pt x="11930" y="0"/>
                    <a:pt x="21601" y="9670"/>
                    <a:pt x="21601" y="21600"/>
                  </a:cubicBezTo>
                  <a:cubicBezTo>
                    <a:pt x="21601" y="24649"/>
                    <a:pt x="20955" y="27663"/>
                    <a:pt x="19706" y="30445"/>
                  </a:cubicBezTo>
                  <a:lnTo>
                    <a:pt x="1" y="21600"/>
                  </a:lnTo>
                  <a:close/>
                </a:path>
              </a:pathLst>
            </a:custGeom>
            <a:noFill/>
            <a:ln w="38100" cap="rnd" cmpd="sng">
              <a:solidFill>
                <a:srgbClr val="0099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buClr>
                  <a:schemeClr val="dk1"/>
                </a:buClr>
              </a:pPr>
              <a:endParaRPr sz="2000" dirty="0">
                <a:solidFill>
                  <a:schemeClr val="dk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505" name="Shape 505"/>
            <p:cNvSpPr/>
            <p:nvPr/>
          </p:nvSpPr>
          <p:spPr>
            <a:xfrm>
              <a:off x="1295400" y="5791200"/>
              <a:ext cx="152400" cy="152399"/>
            </a:xfrm>
            <a:custGeom>
              <a:avLst/>
              <a:gdLst/>
              <a:ahLst/>
              <a:cxnLst/>
              <a:rect l="0" t="0" r="0" b="0"/>
              <a:pathLst>
                <a:path w="21601" h="21600" extrusionOk="0">
                  <a:moveTo>
                    <a:pt x="0" y="0"/>
                  </a:moveTo>
                  <a:cubicBezTo>
                    <a:pt x="11930" y="0"/>
                    <a:pt x="21601" y="9670"/>
                    <a:pt x="21601" y="21600"/>
                  </a:cubicBezTo>
                  <a:moveTo>
                    <a:pt x="0" y="0"/>
                  </a:moveTo>
                  <a:cubicBezTo>
                    <a:pt x="11930" y="0"/>
                    <a:pt x="21601" y="9670"/>
                    <a:pt x="21601" y="21600"/>
                  </a:cubicBezTo>
                  <a:lnTo>
                    <a:pt x="1" y="21600"/>
                  </a:lnTo>
                  <a:close/>
                </a:path>
              </a:pathLst>
            </a:custGeom>
            <a:noFill/>
            <a:ln w="38100" cap="rnd" cmpd="sng">
              <a:solidFill>
                <a:srgbClr val="0099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buClr>
                  <a:schemeClr val="dk1"/>
                </a:buClr>
              </a:pPr>
              <a:endParaRPr sz="2000" dirty="0">
                <a:solidFill>
                  <a:schemeClr val="dk1"/>
                </a:solidFill>
                <a:latin typeface="Candara" panose="020E0502030303020204" pitchFamily="34" charset="0"/>
              </a:endParaRPr>
            </a:p>
          </p:txBody>
        </p:sp>
      </p:grpSp>
      <p:pic>
        <p:nvPicPr>
          <p:cNvPr id="506" name="Shape 50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68625" y="1489728"/>
            <a:ext cx="1295400" cy="9937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7" name="Shape 507"/>
          <p:cNvGrpSpPr/>
          <p:nvPr/>
        </p:nvGrpSpPr>
        <p:grpSpPr>
          <a:xfrm>
            <a:off x="5921187" y="1945341"/>
            <a:ext cx="798512" cy="989012"/>
            <a:chOff x="7620000" y="5267325"/>
            <a:chExt cx="1103312" cy="1292225"/>
          </a:xfrm>
        </p:grpSpPr>
        <p:pic>
          <p:nvPicPr>
            <p:cNvPr id="508" name="Shape 50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620000" y="5562600"/>
              <a:ext cx="1103312" cy="996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9" name="Shape 509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7737475" y="5267325"/>
              <a:ext cx="849312" cy="473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0" name="Shape 510"/>
          <p:cNvGrpSpPr/>
          <p:nvPr/>
        </p:nvGrpSpPr>
        <p:grpSpPr>
          <a:xfrm>
            <a:off x="3401825" y="3013729"/>
            <a:ext cx="874712" cy="835025"/>
            <a:chOff x="7620000" y="5267325"/>
            <a:chExt cx="1103312" cy="1292225"/>
          </a:xfrm>
        </p:grpSpPr>
        <p:pic>
          <p:nvPicPr>
            <p:cNvPr id="511" name="Shape 51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620000" y="5562600"/>
              <a:ext cx="1103312" cy="996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2" name="Shape 51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7737475" y="5267325"/>
              <a:ext cx="849312" cy="473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3" name="Shape 513"/>
          <p:cNvGrpSpPr/>
          <p:nvPr/>
        </p:nvGrpSpPr>
        <p:grpSpPr>
          <a:xfrm rot="-5520000" flipH="1">
            <a:off x="4639281" y="1530208"/>
            <a:ext cx="250824" cy="322262"/>
            <a:chOff x="1295400" y="5561012"/>
            <a:chExt cx="304800" cy="382587"/>
          </a:xfrm>
        </p:grpSpPr>
        <p:sp>
          <p:nvSpPr>
            <p:cNvPr id="514" name="Shape 514"/>
            <p:cNvSpPr/>
            <p:nvPr/>
          </p:nvSpPr>
          <p:spPr>
            <a:xfrm>
              <a:off x="1295400" y="5715000"/>
              <a:ext cx="228600" cy="228600"/>
            </a:xfrm>
            <a:custGeom>
              <a:avLst/>
              <a:gdLst/>
              <a:ahLst/>
              <a:cxnLst/>
              <a:rect l="0" t="0" r="0" b="0"/>
              <a:pathLst>
                <a:path w="21601" h="21600" extrusionOk="0">
                  <a:moveTo>
                    <a:pt x="0" y="0"/>
                  </a:moveTo>
                  <a:cubicBezTo>
                    <a:pt x="11930" y="0"/>
                    <a:pt x="21601" y="9670"/>
                    <a:pt x="21601" y="21600"/>
                  </a:cubicBezTo>
                  <a:moveTo>
                    <a:pt x="0" y="0"/>
                  </a:moveTo>
                  <a:cubicBezTo>
                    <a:pt x="11930" y="0"/>
                    <a:pt x="21601" y="9670"/>
                    <a:pt x="21601" y="21600"/>
                  </a:cubicBezTo>
                  <a:lnTo>
                    <a:pt x="1" y="21600"/>
                  </a:lnTo>
                  <a:close/>
                </a:path>
              </a:pathLst>
            </a:custGeom>
            <a:noFill/>
            <a:ln w="38100" cap="rnd" cmpd="sng">
              <a:solidFill>
                <a:srgbClr val="0099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buClr>
                  <a:schemeClr val="dk1"/>
                </a:buClr>
              </a:pPr>
              <a:endParaRPr sz="2000" dirty="0">
                <a:solidFill>
                  <a:schemeClr val="dk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515" name="Shape 515"/>
            <p:cNvSpPr/>
            <p:nvPr/>
          </p:nvSpPr>
          <p:spPr>
            <a:xfrm>
              <a:off x="1371600" y="5561012"/>
              <a:ext cx="228600" cy="322261"/>
            </a:xfrm>
            <a:custGeom>
              <a:avLst/>
              <a:gdLst/>
              <a:ahLst/>
              <a:cxnLst/>
              <a:rect l="0" t="0" r="0" b="0"/>
              <a:pathLst>
                <a:path w="21601" h="30445" extrusionOk="0">
                  <a:moveTo>
                    <a:pt x="0" y="0"/>
                  </a:moveTo>
                  <a:cubicBezTo>
                    <a:pt x="11930" y="0"/>
                    <a:pt x="21601" y="9670"/>
                    <a:pt x="21601" y="21600"/>
                  </a:cubicBezTo>
                  <a:cubicBezTo>
                    <a:pt x="21601" y="24649"/>
                    <a:pt x="20955" y="27663"/>
                    <a:pt x="19706" y="30445"/>
                  </a:cubicBezTo>
                  <a:moveTo>
                    <a:pt x="0" y="0"/>
                  </a:moveTo>
                  <a:cubicBezTo>
                    <a:pt x="11930" y="0"/>
                    <a:pt x="21601" y="9670"/>
                    <a:pt x="21601" y="21600"/>
                  </a:cubicBezTo>
                  <a:cubicBezTo>
                    <a:pt x="21601" y="24649"/>
                    <a:pt x="20955" y="27663"/>
                    <a:pt x="19706" y="30445"/>
                  </a:cubicBezTo>
                  <a:lnTo>
                    <a:pt x="1" y="21600"/>
                  </a:lnTo>
                  <a:close/>
                </a:path>
              </a:pathLst>
            </a:custGeom>
            <a:noFill/>
            <a:ln w="38100" cap="rnd" cmpd="sng">
              <a:solidFill>
                <a:srgbClr val="0099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buClr>
                  <a:schemeClr val="dk1"/>
                </a:buClr>
              </a:pPr>
              <a:endParaRPr sz="2000" dirty="0">
                <a:solidFill>
                  <a:schemeClr val="dk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516" name="Shape 516"/>
            <p:cNvSpPr/>
            <p:nvPr/>
          </p:nvSpPr>
          <p:spPr>
            <a:xfrm>
              <a:off x="1295400" y="5791200"/>
              <a:ext cx="152400" cy="152399"/>
            </a:xfrm>
            <a:custGeom>
              <a:avLst/>
              <a:gdLst/>
              <a:ahLst/>
              <a:cxnLst/>
              <a:rect l="0" t="0" r="0" b="0"/>
              <a:pathLst>
                <a:path w="21601" h="21600" extrusionOk="0">
                  <a:moveTo>
                    <a:pt x="0" y="0"/>
                  </a:moveTo>
                  <a:cubicBezTo>
                    <a:pt x="11930" y="0"/>
                    <a:pt x="21601" y="9670"/>
                    <a:pt x="21601" y="21600"/>
                  </a:cubicBezTo>
                  <a:moveTo>
                    <a:pt x="0" y="0"/>
                  </a:moveTo>
                  <a:cubicBezTo>
                    <a:pt x="11930" y="0"/>
                    <a:pt x="21601" y="9670"/>
                    <a:pt x="21601" y="21600"/>
                  </a:cubicBezTo>
                  <a:lnTo>
                    <a:pt x="1" y="21600"/>
                  </a:lnTo>
                  <a:close/>
                </a:path>
              </a:pathLst>
            </a:custGeom>
            <a:noFill/>
            <a:ln w="38100" cap="rnd" cmpd="sng">
              <a:solidFill>
                <a:srgbClr val="0099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buClr>
                  <a:schemeClr val="dk1"/>
                </a:buClr>
              </a:pPr>
              <a:endParaRPr sz="2000" dirty="0">
                <a:solidFill>
                  <a:schemeClr val="dk1"/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517" name="Shape 517"/>
          <p:cNvGrpSpPr/>
          <p:nvPr/>
        </p:nvGrpSpPr>
        <p:grpSpPr>
          <a:xfrm rot="-5520000" flipH="1">
            <a:off x="5985482" y="2014396"/>
            <a:ext cx="380999" cy="246062"/>
            <a:chOff x="1295400" y="5561012"/>
            <a:chExt cx="304800" cy="382587"/>
          </a:xfrm>
        </p:grpSpPr>
        <p:sp>
          <p:nvSpPr>
            <p:cNvPr id="518" name="Shape 518"/>
            <p:cNvSpPr/>
            <p:nvPr/>
          </p:nvSpPr>
          <p:spPr>
            <a:xfrm>
              <a:off x="1295400" y="5715000"/>
              <a:ext cx="228600" cy="228600"/>
            </a:xfrm>
            <a:custGeom>
              <a:avLst/>
              <a:gdLst/>
              <a:ahLst/>
              <a:cxnLst/>
              <a:rect l="0" t="0" r="0" b="0"/>
              <a:pathLst>
                <a:path w="21601" h="21600" extrusionOk="0">
                  <a:moveTo>
                    <a:pt x="0" y="0"/>
                  </a:moveTo>
                  <a:cubicBezTo>
                    <a:pt x="11930" y="0"/>
                    <a:pt x="21601" y="9670"/>
                    <a:pt x="21601" y="21600"/>
                  </a:cubicBezTo>
                  <a:moveTo>
                    <a:pt x="0" y="0"/>
                  </a:moveTo>
                  <a:cubicBezTo>
                    <a:pt x="11930" y="0"/>
                    <a:pt x="21601" y="9670"/>
                    <a:pt x="21601" y="21600"/>
                  </a:cubicBezTo>
                  <a:lnTo>
                    <a:pt x="1" y="21600"/>
                  </a:lnTo>
                  <a:close/>
                </a:path>
              </a:pathLst>
            </a:custGeom>
            <a:noFill/>
            <a:ln w="38100" cap="rnd" cmpd="sng">
              <a:solidFill>
                <a:srgbClr val="0099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buClr>
                  <a:schemeClr val="dk1"/>
                </a:buClr>
              </a:pPr>
              <a:endParaRPr sz="2000" dirty="0">
                <a:solidFill>
                  <a:schemeClr val="dk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519" name="Shape 519"/>
            <p:cNvSpPr/>
            <p:nvPr/>
          </p:nvSpPr>
          <p:spPr>
            <a:xfrm>
              <a:off x="1371600" y="5561012"/>
              <a:ext cx="228600" cy="322261"/>
            </a:xfrm>
            <a:custGeom>
              <a:avLst/>
              <a:gdLst/>
              <a:ahLst/>
              <a:cxnLst/>
              <a:rect l="0" t="0" r="0" b="0"/>
              <a:pathLst>
                <a:path w="21601" h="30445" extrusionOk="0">
                  <a:moveTo>
                    <a:pt x="0" y="0"/>
                  </a:moveTo>
                  <a:cubicBezTo>
                    <a:pt x="11930" y="0"/>
                    <a:pt x="21601" y="9670"/>
                    <a:pt x="21601" y="21600"/>
                  </a:cubicBezTo>
                  <a:cubicBezTo>
                    <a:pt x="21601" y="24649"/>
                    <a:pt x="20955" y="27663"/>
                    <a:pt x="19706" y="30445"/>
                  </a:cubicBezTo>
                  <a:moveTo>
                    <a:pt x="0" y="0"/>
                  </a:moveTo>
                  <a:cubicBezTo>
                    <a:pt x="11930" y="0"/>
                    <a:pt x="21601" y="9670"/>
                    <a:pt x="21601" y="21600"/>
                  </a:cubicBezTo>
                  <a:cubicBezTo>
                    <a:pt x="21601" y="24649"/>
                    <a:pt x="20955" y="27663"/>
                    <a:pt x="19706" y="30445"/>
                  </a:cubicBezTo>
                  <a:lnTo>
                    <a:pt x="1" y="21600"/>
                  </a:lnTo>
                  <a:close/>
                </a:path>
              </a:pathLst>
            </a:custGeom>
            <a:noFill/>
            <a:ln w="38100" cap="rnd" cmpd="sng">
              <a:solidFill>
                <a:srgbClr val="0099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buClr>
                  <a:schemeClr val="dk1"/>
                </a:buClr>
              </a:pPr>
              <a:endParaRPr sz="2000" dirty="0">
                <a:solidFill>
                  <a:schemeClr val="dk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520" name="Shape 520"/>
            <p:cNvSpPr/>
            <p:nvPr/>
          </p:nvSpPr>
          <p:spPr>
            <a:xfrm>
              <a:off x="1295400" y="5791200"/>
              <a:ext cx="152400" cy="152399"/>
            </a:xfrm>
            <a:custGeom>
              <a:avLst/>
              <a:gdLst/>
              <a:ahLst/>
              <a:cxnLst/>
              <a:rect l="0" t="0" r="0" b="0"/>
              <a:pathLst>
                <a:path w="21601" h="21600" extrusionOk="0">
                  <a:moveTo>
                    <a:pt x="0" y="0"/>
                  </a:moveTo>
                  <a:cubicBezTo>
                    <a:pt x="11930" y="0"/>
                    <a:pt x="21601" y="9670"/>
                    <a:pt x="21601" y="21600"/>
                  </a:cubicBezTo>
                  <a:moveTo>
                    <a:pt x="0" y="0"/>
                  </a:moveTo>
                  <a:cubicBezTo>
                    <a:pt x="11930" y="0"/>
                    <a:pt x="21601" y="9670"/>
                    <a:pt x="21601" y="21600"/>
                  </a:cubicBezTo>
                  <a:lnTo>
                    <a:pt x="1" y="21600"/>
                  </a:lnTo>
                  <a:close/>
                </a:path>
              </a:pathLst>
            </a:custGeom>
            <a:noFill/>
            <a:ln w="38100" cap="rnd" cmpd="sng">
              <a:solidFill>
                <a:srgbClr val="0099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buClr>
                  <a:schemeClr val="dk1"/>
                </a:buClr>
              </a:pPr>
              <a:endParaRPr sz="2000" dirty="0">
                <a:solidFill>
                  <a:schemeClr val="dk1"/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521" name="Shape 521"/>
          <p:cNvGrpSpPr/>
          <p:nvPr/>
        </p:nvGrpSpPr>
        <p:grpSpPr>
          <a:xfrm rot="-5520000" flipH="1">
            <a:off x="2903350" y="2405715"/>
            <a:ext cx="252412" cy="322262"/>
            <a:chOff x="1295400" y="5561012"/>
            <a:chExt cx="304800" cy="382587"/>
          </a:xfrm>
        </p:grpSpPr>
        <p:sp>
          <p:nvSpPr>
            <p:cNvPr id="522" name="Shape 522"/>
            <p:cNvSpPr/>
            <p:nvPr/>
          </p:nvSpPr>
          <p:spPr>
            <a:xfrm>
              <a:off x="1295400" y="5715000"/>
              <a:ext cx="228600" cy="228600"/>
            </a:xfrm>
            <a:custGeom>
              <a:avLst/>
              <a:gdLst/>
              <a:ahLst/>
              <a:cxnLst/>
              <a:rect l="0" t="0" r="0" b="0"/>
              <a:pathLst>
                <a:path w="21601" h="21600" extrusionOk="0">
                  <a:moveTo>
                    <a:pt x="0" y="0"/>
                  </a:moveTo>
                  <a:cubicBezTo>
                    <a:pt x="11930" y="0"/>
                    <a:pt x="21601" y="9670"/>
                    <a:pt x="21601" y="21600"/>
                  </a:cubicBezTo>
                  <a:moveTo>
                    <a:pt x="0" y="0"/>
                  </a:moveTo>
                  <a:cubicBezTo>
                    <a:pt x="11930" y="0"/>
                    <a:pt x="21601" y="9670"/>
                    <a:pt x="21601" y="21600"/>
                  </a:cubicBezTo>
                  <a:lnTo>
                    <a:pt x="1" y="21600"/>
                  </a:lnTo>
                  <a:close/>
                </a:path>
              </a:pathLst>
            </a:custGeom>
            <a:noFill/>
            <a:ln w="38100" cap="rnd" cmpd="sng">
              <a:solidFill>
                <a:srgbClr val="0099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buClr>
                  <a:schemeClr val="dk1"/>
                </a:buClr>
              </a:pPr>
              <a:endParaRPr sz="2000" dirty="0">
                <a:solidFill>
                  <a:schemeClr val="dk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523" name="Shape 523"/>
            <p:cNvSpPr/>
            <p:nvPr/>
          </p:nvSpPr>
          <p:spPr>
            <a:xfrm>
              <a:off x="1371600" y="5561012"/>
              <a:ext cx="228600" cy="322261"/>
            </a:xfrm>
            <a:custGeom>
              <a:avLst/>
              <a:gdLst/>
              <a:ahLst/>
              <a:cxnLst/>
              <a:rect l="0" t="0" r="0" b="0"/>
              <a:pathLst>
                <a:path w="21601" h="30445" extrusionOk="0">
                  <a:moveTo>
                    <a:pt x="0" y="0"/>
                  </a:moveTo>
                  <a:cubicBezTo>
                    <a:pt x="11930" y="0"/>
                    <a:pt x="21601" y="9670"/>
                    <a:pt x="21601" y="21600"/>
                  </a:cubicBezTo>
                  <a:cubicBezTo>
                    <a:pt x="21601" y="24649"/>
                    <a:pt x="20955" y="27663"/>
                    <a:pt x="19706" y="30445"/>
                  </a:cubicBezTo>
                  <a:moveTo>
                    <a:pt x="0" y="0"/>
                  </a:moveTo>
                  <a:cubicBezTo>
                    <a:pt x="11930" y="0"/>
                    <a:pt x="21601" y="9670"/>
                    <a:pt x="21601" y="21600"/>
                  </a:cubicBezTo>
                  <a:cubicBezTo>
                    <a:pt x="21601" y="24649"/>
                    <a:pt x="20955" y="27663"/>
                    <a:pt x="19706" y="30445"/>
                  </a:cubicBezTo>
                  <a:lnTo>
                    <a:pt x="1" y="21600"/>
                  </a:lnTo>
                  <a:close/>
                </a:path>
              </a:pathLst>
            </a:custGeom>
            <a:noFill/>
            <a:ln w="38100" cap="rnd" cmpd="sng">
              <a:solidFill>
                <a:srgbClr val="0099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buClr>
                  <a:schemeClr val="dk1"/>
                </a:buClr>
              </a:pPr>
              <a:endParaRPr sz="2000" dirty="0">
                <a:solidFill>
                  <a:schemeClr val="dk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524" name="Shape 524"/>
            <p:cNvSpPr/>
            <p:nvPr/>
          </p:nvSpPr>
          <p:spPr>
            <a:xfrm>
              <a:off x="1295400" y="5791200"/>
              <a:ext cx="152400" cy="152399"/>
            </a:xfrm>
            <a:custGeom>
              <a:avLst/>
              <a:gdLst/>
              <a:ahLst/>
              <a:cxnLst/>
              <a:rect l="0" t="0" r="0" b="0"/>
              <a:pathLst>
                <a:path w="21601" h="21600" extrusionOk="0">
                  <a:moveTo>
                    <a:pt x="0" y="0"/>
                  </a:moveTo>
                  <a:cubicBezTo>
                    <a:pt x="11930" y="0"/>
                    <a:pt x="21601" y="9670"/>
                    <a:pt x="21601" y="21600"/>
                  </a:cubicBezTo>
                  <a:moveTo>
                    <a:pt x="0" y="0"/>
                  </a:moveTo>
                  <a:cubicBezTo>
                    <a:pt x="11930" y="0"/>
                    <a:pt x="21601" y="9670"/>
                    <a:pt x="21601" y="21600"/>
                  </a:cubicBezTo>
                  <a:lnTo>
                    <a:pt x="1" y="21600"/>
                  </a:lnTo>
                  <a:close/>
                </a:path>
              </a:pathLst>
            </a:custGeom>
            <a:noFill/>
            <a:ln w="38100" cap="rnd" cmpd="sng">
              <a:solidFill>
                <a:srgbClr val="0099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buClr>
                  <a:schemeClr val="dk1"/>
                </a:buClr>
              </a:pPr>
              <a:endParaRPr sz="2000" dirty="0">
                <a:solidFill>
                  <a:schemeClr val="dk1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525" name="Shape 525"/>
          <p:cNvSpPr txBox="1"/>
          <p:nvPr/>
        </p:nvSpPr>
        <p:spPr>
          <a:xfrm>
            <a:off x="1141226" y="3928129"/>
            <a:ext cx="431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0000"/>
              </a:buClr>
              <a:buSzPct val="25000"/>
            </a:pPr>
            <a:r>
              <a:rPr lang="en-US" b="1" dirty="0">
                <a:solidFill>
                  <a:srgbClr val="FF0000"/>
                </a:solidFill>
                <a:latin typeface="Candara" panose="020E0502030303020204" pitchFamily="34" charset="0"/>
              </a:rPr>
              <a:t>AP</a:t>
            </a:r>
          </a:p>
        </p:txBody>
      </p:sp>
      <p:sp>
        <p:nvSpPr>
          <p:cNvPr id="526" name="Shape 526"/>
          <p:cNvSpPr/>
          <p:nvPr/>
        </p:nvSpPr>
        <p:spPr>
          <a:xfrm>
            <a:off x="196349" y="5221941"/>
            <a:ext cx="1905000" cy="1225550"/>
          </a:xfrm>
          <a:custGeom>
            <a:avLst/>
            <a:gdLst/>
            <a:ahLst/>
            <a:cxnLst/>
            <a:rect l="0" t="0" r="0" b="0"/>
            <a:pathLst>
              <a:path w="21598" h="21598" extrusionOk="0">
                <a:moveTo>
                  <a:pt x="1950" y="7181"/>
                </a:moveTo>
                <a:cubicBezTo>
                  <a:pt x="842" y="7337"/>
                  <a:pt x="1" y="8614"/>
                  <a:pt x="1" y="10138"/>
                </a:cubicBezTo>
                <a:cubicBezTo>
                  <a:pt x="0" y="11193"/>
                  <a:pt x="410" y="12170"/>
                  <a:pt x="1075" y="12703"/>
                </a:cubicBezTo>
                <a:lnTo>
                  <a:pt x="1064" y="12669"/>
                </a:lnTo>
                <a:cubicBezTo>
                  <a:pt x="686" y="13218"/>
                  <a:pt x="476" y="13941"/>
                  <a:pt x="476" y="14691"/>
                </a:cubicBezTo>
                <a:cubicBezTo>
                  <a:pt x="476" y="16326"/>
                  <a:pt x="1452" y="17651"/>
                  <a:pt x="2656" y="17651"/>
                </a:cubicBezTo>
                <a:cubicBezTo>
                  <a:pt x="2740" y="17651"/>
                  <a:pt x="2825" y="17644"/>
                  <a:pt x="2910" y="17630"/>
                </a:cubicBezTo>
                <a:lnTo>
                  <a:pt x="2898" y="17650"/>
                </a:lnTo>
                <a:cubicBezTo>
                  <a:pt x="3586" y="19289"/>
                  <a:pt x="4864" y="20301"/>
                  <a:pt x="6248" y="20301"/>
                </a:cubicBezTo>
                <a:cubicBezTo>
                  <a:pt x="6948" y="20300"/>
                  <a:pt x="7636" y="20040"/>
                  <a:pt x="8236" y="19547"/>
                </a:cubicBezTo>
                <a:lnTo>
                  <a:pt x="8230" y="19551"/>
                </a:lnTo>
                <a:cubicBezTo>
                  <a:pt x="8856" y="20830"/>
                  <a:pt x="9909" y="21598"/>
                  <a:pt x="11037" y="21598"/>
                </a:cubicBezTo>
                <a:cubicBezTo>
                  <a:pt x="12524" y="21597"/>
                  <a:pt x="13837" y="20268"/>
                  <a:pt x="14268" y="18325"/>
                </a:cubicBezTo>
                <a:lnTo>
                  <a:pt x="14271" y="18351"/>
                </a:lnTo>
                <a:cubicBezTo>
                  <a:pt x="14731" y="18741"/>
                  <a:pt x="15261" y="18948"/>
                  <a:pt x="15803" y="18948"/>
                </a:cubicBezTo>
                <a:cubicBezTo>
                  <a:pt x="17391" y="18947"/>
                  <a:pt x="18683" y="17206"/>
                  <a:pt x="18695" y="15046"/>
                </a:cubicBezTo>
                <a:lnTo>
                  <a:pt x="18690" y="15036"/>
                </a:lnTo>
                <a:cubicBezTo>
                  <a:pt x="20358" y="14711"/>
                  <a:pt x="21598" y="12766"/>
                  <a:pt x="21598" y="10473"/>
                </a:cubicBezTo>
                <a:cubicBezTo>
                  <a:pt x="21598" y="9457"/>
                  <a:pt x="21351" y="8470"/>
                  <a:pt x="20897" y="7664"/>
                </a:cubicBezTo>
                <a:lnTo>
                  <a:pt x="20890" y="7662"/>
                </a:lnTo>
                <a:cubicBezTo>
                  <a:pt x="21032" y="7209"/>
                  <a:pt x="21106" y="6722"/>
                  <a:pt x="21106" y="6229"/>
                </a:cubicBezTo>
                <a:cubicBezTo>
                  <a:pt x="21106" y="4589"/>
                  <a:pt x="20300" y="3151"/>
                  <a:pt x="19140" y="2720"/>
                </a:cubicBezTo>
                <a:lnTo>
                  <a:pt x="19149" y="2713"/>
                </a:lnTo>
                <a:cubicBezTo>
                  <a:pt x="18941" y="1143"/>
                  <a:pt x="17934" y="1"/>
                  <a:pt x="16759" y="1"/>
                </a:cubicBezTo>
                <a:cubicBezTo>
                  <a:pt x="16045" y="0"/>
                  <a:pt x="15368" y="427"/>
                  <a:pt x="14906" y="1166"/>
                </a:cubicBezTo>
                <a:lnTo>
                  <a:pt x="14910" y="1171"/>
                </a:lnTo>
                <a:cubicBezTo>
                  <a:pt x="14498" y="433"/>
                  <a:pt x="13856" y="1"/>
                  <a:pt x="13175" y="1"/>
                </a:cubicBezTo>
                <a:cubicBezTo>
                  <a:pt x="12348" y="0"/>
                  <a:pt x="11591" y="638"/>
                  <a:pt x="11222" y="1646"/>
                </a:cubicBezTo>
                <a:lnTo>
                  <a:pt x="11230" y="1695"/>
                </a:lnTo>
                <a:cubicBezTo>
                  <a:pt x="10731" y="1025"/>
                  <a:pt x="10059" y="651"/>
                  <a:pt x="9359" y="651"/>
                </a:cubicBezTo>
                <a:cubicBezTo>
                  <a:pt x="8373" y="650"/>
                  <a:pt x="7467" y="1392"/>
                  <a:pt x="7004" y="2579"/>
                </a:cubicBezTo>
                <a:lnTo>
                  <a:pt x="6996" y="2603"/>
                </a:lnTo>
                <a:cubicBezTo>
                  <a:pt x="6478" y="2190"/>
                  <a:pt x="5889" y="1973"/>
                  <a:pt x="5289" y="1973"/>
                </a:cubicBezTo>
                <a:cubicBezTo>
                  <a:pt x="3424" y="1973"/>
                  <a:pt x="1913" y="4030"/>
                  <a:pt x="1913" y="6568"/>
                </a:cubicBezTo>
                <a:cubicBezTo>
                  <a:pt x="1912" y="6775"/>
                  <a:pt x="1923" y="6982"/>
                  <a:pt x="1943" y="7187"/>
                </a:cubicBezTo>
                <a:close/>
                <a:moveTo>
                  <a:pt x="1075" y="12703"/>
                </a:moveTo>
                <a:cubicBezTo>
                  <a:pt x="1408" y="12970"/>
                  <a:pt x="1787" y="13111"/>
                  <a:pt x="2173" y="13111"/>
                </a:cubicBezTo>
                <a:cubicBezTo>
                  <a:pt x="2229" y="13110"/>
                  <a:pt x="2286" y="13108"/>
                  <a:pt x="2342" y="13102"/>
                </a:cubicBezTo>
                <a:moveTo>
                  <a:pt x="2910" y="17630"/>
                </a:moveTo>
                <a:cubicBezTo>
                  <a:pt x="3100" y="17600"/>
                  <a:pt x="3286" y="17536"/>
                  <a:pt x="3464" y="17440"/>
                </a:cubicBezTo>
                <a:moveTo>
                  <a:pt x="7896" y="18681"/>
                </a:moveTo>
                <a:cubicBezTo>
                  <a:pt x="7984" y="18986"/>
                  <a:pt x="8096" y="19278"/>
                  <a:pt x="8230" y="19551"/>
                </a:cubicBezTo>
                <a:moveTo>
                  <a:pt x="14268" y="18325"/>
                </a:moveTo>
                <a:cubicBezTo>
                  <a:pt x="14337" y="18014"/>
                  <a:pt x="14381" y="17694"/>
                  <a:pt x="14401" y="17371"/>
                </a:cubicBezTo>
                <a:moveTo>
                  <a:pt x="18695" y="15046"/>
                </a:moveTo>
                <a:cubicBezTo>
                  <a:pt x="18695" y="15035"/>
                  <a:pt x="18696" y="15025"/>
                  <a:pt x="18696" y="15014"/>
                </a:cubicBezTo>
                <a:cubicBezTo>
                  <a:pt x="18696" y="13509"/>
                  <a:pt x="18064" y="12137"/>
                  <a:pt x="17070" y="11478"/>
                </a:cubicBezTo>
                <a:moveTo>
                  <a:pt x="20166" y="9000"/>
                </a:moveTo>
                <a:cubicBezTo>
                  <a:pt x="20480" y="8636"/>
                  <a:pt x="20727" y="8178"/>
                  <a:pt x="20890" y="7662"/>
                </a:cubicBezTo>
                <a:moveTo>
                  <a:pt x="19187" y="3345"/>
                </a:moveTo>
                <a:cubicBezTo>
                  <a:pt x="19187" y="3329"/>
                  <a:pt x="19188" y="3314"/>
                  <a:pt x="19188" y="3298"/>
                </a:cubicBezTo>
                <a:cubicBezTo>
                  <a:pt x="19188" y="3102"/>
                  <a:pt x="19175" y="2906"/>
                  <a:pt x="19149" y="2713"/>
                </a:cubicBezTo>
                <a:moveTo>
                  <a:pt x="14906" y="1166"/>
                </a:moveTo>
                <a:cubicBezTo>
                  <a:pt x="14755" y="1409"/>
                  <a:pt x="14630" y="1680"/>
                  <a:pt x="14536" y="1972"/>
                </a:cubicBezTo>
                <a:moveTo>
                  <a:pt x="11222" y="1646"/>
                </a:moveTo>
                <a:cubicBezTo>
                  <a:pt x="11141" y="1867"/>
                  <a:pt x="11081" y="2100"/>
                  <a:pt x="11042" y="2341"/>
                </a:cubicBezTo>
                <a:moveTo>
                  <a:pt x="7646" y="3277"/>
                </a:moveTo>
                <a:cubicBezTo>
                  <a:pt x="7450" y="3017"/>
                  <a:pt x="7232" y="2791"/>
                  <a:pt x="6996" y="2603"/>
                </a:cubicBezTo>
                <a:moveTo>
                  <a:pt x="1943" y="7187"/>
                </a:moveTo>
                <a:cubicBezTo>
                  <a:pt x="1967" y="7427"/>
                  <a:pt x="2005" y="7664"/>
                  <a:pt x="2057" y="7896"/>
                </a:cubicBezTo>
              </a:path>
            </a:pathLst>
          </a:custGeom>
          <a:solidFill>
            <a:srgbClr val="FFBE7D"/>
          </a:solidFill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</a:pPr>
            <a:endParaRPr sz="1800"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 algn="ctr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ndara" panose="020E0502030303020204" pitchFamily="34" charset="0"/>
              </a:rPr>
              <a:t>                          Internet</a:t>
            </a:r>
            <a:endParaRPr lang="en-US" sz="24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cxnSp>
        <p:nvCxnSpPr>
          <p:cNvPr id="528" name="Shape 528"/>
          <p:cNvCxnSpPr/>
          <p:nvPr/>
        </p:nvCxnSpPr>
        <p:spPr>
          <a:xfrm>
            <a:off x="815788" y="49754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29" name="Shape 529"/>
          <p:cNvSpPr txBox="1"/>
          <p:nvPr/>
        </p:nvSpPr>
        <p:spPr>
          <a:xfrm>
            <a:off x="815788" y="192741"/>
            <a:ext cx="5761036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15         			Broadband Home Networks</a:t>
            </a:r>
          </a:p>
        </p:txBody>
      </p:sp>
      <p:sp>
        <p:nvSpPr>
          <p:cNvPr id="530" name="Shape 530"/>
          <p:cNvSpPr txBox="1"/>
          <p:nvPr/>
        </p:nvSpPr>
        <p:spPr>
          <a:xfrm>
            <a:off x="1457137" y="5463675"/>
            <a:ext cx="56388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600" b="1" dirty="0">
                <a:solidFill>
                  <a:schemeClr val="dk1"/>
                </a:solidFill>
                <a:latin typeface="Candara" panose="020E0502030303020204" pitchFamily="34" charset="0"/>
              </a:rPr>
              <a:t>Figure 15.4  Residential WLAN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68989" y="1107142"/>
            <a:ext cx="4518212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Candara" panose="020E0502030303020204" pitchFamily="34" charset="0"/>
              </a:rPr>
              <a:t>Figure 15.4 shows how a typical residence is wired on the WiFi network. A</a:t>
            </a:r>
            <a:r>
              <a:rPr lang="en-US" sz="1800" dirty="0" smtClean="0">
                <a:latin typeface="Candara" panose="020E0502030303020204" pitchFamily="34" charset="0"/>
              </a:rPr>
              <a:t> </a:t>
            </a:r>
            <a:r>
              <a:rPr lang="en-US" sz="1800" dirty="0">
                <a:latin typeface="Candara" panose="020E0502030303020204" pitchFamily="34" charset="0"/>
              </a:rPr>
              <a:t>single AP or residential gateway could serve the entire house. It is connected to the </a:t>
            </a:r>
            <a:r>
              <a:rPr lang="en-US" sz="1800" dirty="0" smtClean="0">
                <a:latin typeface="Candara" panose="020E0502030303020204" pitchFamily="34" charset="0"/>
              </a:rPr>
              <a:t>Internet via </a:t>
            </a:r>
            <a:r>
              <a:rPr lang="en-US" sz="1800" dirty="0">
                <a:latin typeface="Candara" panose="020E0502030303020204" pitchFamily="34" charset="0"/>
              </a:rPr>
              <a:t>an access network. In the Eastern hemisphere and in non-wooden buildings, the CPE </a:t>
            </a:r>
            <a:r>
              <a:rPr lang="en-US" sz="1800" dirty="0" smtClean="0">
                <a:latin typeface="Candara" panose="020E0502030303020204" pitchFamily="34" charset="0"/>
              </a:rPr>
              <a:t>distribution network </a:t>
            </a:r>
            <a:r>
              <a:rPr lang="en-US" sz="1800" dirty="0">
                <a:latin typeface="Candara" panose="020E0502030303020204" pitchFamily="34" charset="0"/>
              </a:rPr>
              <a:t>may comprise a hybrid network with wired Ethernet to individual floors or rooms and </a:t>
            </a:r>
            <a:r>
              <a:rPr lang="en-US" sz="1800" dirty="0" smtClean="0">
                <a:latin typeface="Candara" panose="020E0502030303020204" pitchFamily="34" charset="0"/>
              </a:rPr>
              <a:t>WLAN as </a:t>
            </a:r>
            <a:r>
              <a:rPr lang="en-US" sz="1800" dirty="0">
                <a:latin typeface="Candara" panose="020E0502030303020204" pitchFamily="34" charset="0"/>
              </a:rPr>
              <a:t>the last link.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244124" y="5911795"/>
            <a:ext cx="47679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Candara" panose="020E0502030303020204" pitchFamily="34" charset="0"/>
              </a:rPr>
              <a:t>There are two modes of configuring WLAN networks, </a:t>
            </a:r>
            <a:r>
              <a:rPr lang="en-US" sz="1800" b="1" dirty="0">
                <a:solidFill>
                  <a:srgbClr val="CC6600"/>
                </a:solidFill>
                <a:latin typeface="Candara" panose="020E0502030303020204" pitchFamily="34" charset="0"/>
              </a:rPr>
              <a:t>hierarchical </a:t>
            </a:r>
            <a:r>
              <a:rPr lang="en-US" sz="1800" dirty="0">
                <a:latin typeface="Candara" panose="020E0502030303020204" pitchFamily="34" charset="0"/>
              </a:rPr>
              <a:t>and </a:t>
            </a:r>
            <a:r>
              <a:rPr lang="en-US" sz="1800" b="1" dirty="0" smtClean="0">
                <a:solidFill>
                  <a:srgbClr val="CC6600"/>
                </a:solidFill>
                <a:latin typeface="Candara" panose="020E0502030303020204" pitchFamily="34" charset="0"/>
              </a:rPr>
              <a:t>ad hoc</a:t>
            </a:r>
            <a:r>
              <a:rPr lang="en-US" sz="1800" dirty="0" smtClean="0">
                <a:latin typeface="Candara" panose="020E0502030303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 txBox="1">
            <a:spLocks noGrp="1"/>
          </p:cNvSpPr>
          <p:nvPr>
            <p:ph type="title"/>
          </p:nvPr>
        </p:nvSpPr>
        <p:spPr>
          <a:xfrm>
            <a:off x="514350" y="396875"/>
            <a:ext cx="573405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</a:rPr>
              <a:t>WiFI Network Infrastructure</a:t>
            </a:r>
          </a:p>
        </p:txBody>
      </p:sp>
      <p:sp>
        <p:nvSpPr>
          <p:cNvPr id="540" name="Shape 540"/>
          <p:cNvSpPr txBox="1"/>
          <p:nvPr/>
        </p:nvSpPr>
        <p:spPr>
          <a:xfrm>
            <a:off x="517525" y="5421312"/>
            <a:ext cx="254000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542" name="Shape 542"/>
          <p:cNvSpPr txBox="1"/>
          <p:nvPr/>
        </p:nvSpPr>
        <p:spPr>
          <a:xfrm>
            <a:off x="457200" y="0"/>
            <a:ext cx="5761036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15         			Broadband Home Networks</a:t>
            </a:r>
          </a:p>
        </p:txBody>
      </p:sp>
      <p:cxnSp>
        <p:nvCxnSpPr>
          <p:cNvPr id="543" name="Shape 543"/>
          <p:cNvCxnSpPr/>
          <p:nvPr/>
        </p:nvCxnSpPr>
        <p:spPr>
          <a:xfrm>
            <a:off x="533400" y="288925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45" name="Shape 545"/>
          <p:cNvSpPr txBox="1"/>
          <p:nvPr/>
        </p:nvSpPr>
        <p:spPr>
          <a:xfrm>
            <a:off x="517525" y="5421312"/>
            <a:ext cx="254000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</a:p>
        </p:txBody>
      </p:sp>
      <p:pic>
        <p:nvPicPr>
          <p:cNvPr id="546" name="Shape 5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1" y="1676401"/>
            <a:ext cx="685799" cy="6778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7" name="Shape 547"/>
          <p:cNvGrpSpPr/>
          <p:nvPr/>
        </p:nvGrpSpPr>
        <p:grpSpPr>
          <a:xfrm rot="-5400000">
            <a:off x="3661567" y="2510631"/>
            <a:ext cx="347662" cy="812798"/>
            <a:chOff x="6743700" y="3152775"/>
            <a:chExt cx="346075" cy="812798"/>
          </a:xfrm>
        </p:grpSpPr>
        <p:sp>
          <p:nvSpPr>
            <p:cNvPr id="548" name="Shape 548"/>
            <p:cNvSpPr/>
            <p:nvPr/>
          </p:nvSpPr>
          <p:spPr>
            <a:xfrm>
              <a:off x="6743700" y="3155950"/>
              <a:ext cx="84137" cy="803275"/>
            </a:xfrm>
            <a:custGeom>
              <a:avLst/>
              <a:gdLst/>
              <a:ahLst/>
              <a:cxnLst/>
              <a:rect l="0" t="0" r="0" b="0"/>
              <a:pathLst>
                <a:path w="52" h="505" extrusionOk="0">
                  <a:moveTo>
                    <a:pt x="52" y="41"/>
                  </a:moveTo>
                  <a:lnTo>
                    <a:pt x="52" y="505"/>
                  </a:lnTo>
                  <a:lnTo>
                    <a:pt x="0" y="463"/>
                  </a:lnTo>
                  <a:lnTo>
                    <a:pt x="0" y="0"/>
                  </a:lnTo>
                  <a:lnTo>
                    <a:pt x="52" y="41"/>
                  </a:lnTo>
                </a:path>
              </a:pathLst>
            </a:custGeom>
            <a:solidFill>
              <a:srgbClr val="7D7C6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Clr>
                  <a:schemeClr val="dk1"/>
                </a:buClr>
              </a:pPr>
              <a:endParaRPr sz="2000" dirty="0">
                <a:solidFill>
                  <a:schemeClr val="dk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549" name="Shape 549"/>
            <p:cNvSpPr/>
            <p:nvPr/>
          </p:nvSpPr>
          <p:spPr>
            <a:xfrm>
              <a:off x="6826250" y="3217861"/>
              <a:ext cx="263525" cy="747711"/>
            </a:xfrm>
            <a:custGeom>
              <a:avLst/>
              <a:gdLst/>
              <a:ahLst/>
              <a:cxnLst/>
              <a:rect l="0" t="0" r="0" b="0"/>
              <a:pathLst>
                <a:path w="165" h="470" extrusionOk="0">
                  <a:moveTo>
                    <a:pt x="0" y="470"/>
                  </a:moveTo>
                  <a:lnTo>
                    <a:pt x="165" y="470"/>
                  </a:lnTo>
                  <a:lnTo>
                    <a:pt x="165" y="0"/>
                  </a:lnTo>
                  <a:lnTo>
                    <a:pt x="0" y="0"/>
                  </a:lnTo>
                  <a:lnTo>
                    <a:pt x="0" y="470"/>
                  </a:lnTo>
                </a:path>
              </a:pathLst>
            </a:custGeom>
            <a:gradFill>
              <a:gsLst>
                <a:gs pos="0">
                  <a:srgbClr val="7D7C6B"/>
                </a:gs>
                <a:gs pos="100000">
                  <a:srgbClr val="D8D7D2"/>
                </a:gs>
              </a:gsLst>
              <a:lin ang="18900000" scaled="0"/>
            </a:gradFill>
            <a:ln w="12700" cap="rnd" cmpd="sng">
              <a:solidFill>
                <a:srgbClr val="86868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Clr>
                  <a:schemeClr val="dk1"/>
                </a:buClr>
              </a:pPr>
              <a:endParaRPr sz="2000" dirty="0">
                <a:solidFill>
                  <a:schemeClr val="dk1"/>
                </a:solidFill>
                <a:latin typeface="Candara" panose="020E0502030303020204" pitchFamily="34" charset="0"/>
              </a:endParaRPr>
            </a:p>
          </p:txBody>
        </p:sp>
        <p:cxnSp>
          <p:nvCxnSpPr>
            <p:cNvPr id="550" name="Shape 550"/>
            <p:cNvCxnSpPr/>
            <p:nvPr/>
          </p:nvCxnSpPr>
          <p:spPr>
            <a:xfrm>
              <a:off x="7048500" y="3883025"/>
              <a:ext cx="0" cy="77787"/>
            </a:xfrm>
            <a:prstGeom prst="straightConnector1">
              <a:avLst/>
            </a:prstGeom>
            <a:noFill/>
            <a:ln w="12700" cap="rnd" cmpd="sng">
              <a:solidFill>
                <a:srgbClr val="5F5F5F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551" name="Shape 551"/>
            <p:cNvCxnSpPr/>
            <p:nvPr/>
          </p:nvCxnSpPr>
          <p:spPr>
            <a:xfrm>
              <a:off x="7008811" y="3883025"/>
              <a:ext cx="0" cy="77787"/>
            </a:xfrm>
            <a:prstGeom prst="straightConnector1">
              <a:avLst/>
            </a:prstGeom>
            <a:noFill/>
            <a:ln w="12700" cap="rnd" cmpd="sng">
              <a:solidFill>
                <a:srgbClr val="5F5F5F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552" name="Shape 552"/>
            <p:cNvCxnSpPr/>
            <p:nvPr/>
          </p:nvCxnSpPr>
          <p:spPr>
            <a:xfrm>
              <a:off x="6958011" y="3881437"/>
              <a:ext cx="0" cy="77787"/>
            </a:xfrm>
            <a:prstGeom prst="straightConnector1">
              <a:avLst/>
            </a:prstGeom>
            <a:noFill/>
            <a:ln w="12700" cap="rnd" cmpd="sng">
              <a:solidFill>
                <a:srgbClr val="5F5F5F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553" name="Shape 553"/>
            <p:cNvCxnSpPr/>
            <p:nvPr/>
          </p:nvCxnSpPr>
          <p:spPr>
            <a:xfrm rot="10800000">
              <a:off x="6911975" y="3881436"/>
              <a:ext cx="0" cy="77787"/>
            </a:xfrm>
            <a:prstGeom prst="straightConnector1">
              <a:avLst/>
            </a:prstGeom>
            <a:noFill/>
            <a:ln w="12700" cap="rnd" cmpd="sng">
              <a:solidFill>
                <a:srgbClr val="5F5F5F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554" name="Shape 554"/>
            <p:cNvCxnSpPr/>
            <p:nvPr/>
          </p:nvCxnSpPr>
          <p:spPr>
            <a:xfrm rot="10800000">
              <a:off x="6869111" y="3883025"/>
              <a:ext cx="0" cy="77787"/>
            </a:xfrm>
            <a:prstGeom prst="straightConnector1">
              <a:avLst/>
            </a:prstGeom>
            <a:noFill/>
            <a:ln w="12700" cap="rnd" cmpd="sng">
              <a:solidFill>
                <a:srgbClr val="5F5F5F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555" name="Shape 555"/>
            <p:cNvSpPr/>
            <p:nvPr/>
          </p:nvSpPr>
          <p:spPr>
            <a:xfrm>
              <a:off x="6750050" y="3152775"/>
              <a:ext cx="339725" cy="71436"/>
            </a:xfrm>
            <a:custGeom>
              <a:avLst/>
              <a:gdLst/>
              <a:ahLst/>
              <a:cxnLst/>
              <a:rect l="0" t="0" r="0" b="0"/>
              <a:pathLst>
                <a:path w="213" h="44" extrusionOk="0">
                  <a:moveTo>
                    <a:pt x="213" y="44"/>
                  </a:moveTo>
                  <a:lnTo>
                    <a:pt x="47" y="44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213" y="44"/>
                  </a:lnTo>
                </a:path>
              </a:pathLst>
            </a:custGeom>
            <a:gradFill>
              <a:gsLst>
                <a:gs pos="0">
                  <a:srgbClr val="7D7C6B"/>
                </a:gs>
                <a:gs pos="100000">
                  <a:srgbClr val="D8D7D2"/>
                </a:gs>
              </a:gsLst>
              <a:lin ang="2700000" scaled="0"/>
            </a:gradFill>
            <a:ln w="12700" cap="rnd" cmpd="sng">
              <a:solidFill>
                <a:srgbClr val="86868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Clr>
                  <a:schemeClr val="dk1"/>
                </a:buClr>
              </a:pPr>
              <a:endParaRPr sz="2000" dirty="0">
                <a:solidFill>
                  <a:schemeClr val="dk1"/>
                </a:solidFill>
                <a:latin typeface="Candara" panose="020E0502030303020204" pitchFamily="34" charset="0"/>
              </a:endParaRPr>
            </a:p>
          </p:txBody>
        </p:sp>
        <p:grpSp>
          <p:nvGrpSpPr>
            <p:cNvPr id="556" name="Shape 556"/>
            <p:cNvGrpSpPr/>
            <p:nvPr/>
          </p:nvGrpSpPr>
          <p:grpSpPr>
            <a:xfrm>
              <a:off x="6851650" y="3286125"/>
              <a:ext cx="98425" cy="190500"/>
              <a:chOff x="6851650" y="3286125"/>
              <a:chExt cx="98425" cy="190500"/>
            </a:xfrm>
          </p:grpSpPr>
          <p:grpSp>
            <p:nvGrpSpPr>
              <p:cNvPr id="557" name="Shape 557"/>
              <p:cNvGrpSpPr/>
              <p:nvPr/>
            </p:nvGrpSpPr>
            <p:grpSpPr>
              <a:xfrm>
                <a:off x="6856411" y="3290887"/>
                <a:ext cx="93661" cy="185736"/>
                <a:chOff x="6856411" y="3290887"/>
                <a:chExt cx="93661" cy="185736"/>
              </a:xfrm>
            </p:grpSpPr>
            <p:sp>
              <p:nvSpPr>
                <p:cNvPr id="558" name="Shape 558"/>
                <p:cNvSpPr/>
                <p:nvPr/>
              </p:nvSpPr>
              <p:spPr>
                <a:xfrm>
                  <a:off x="6856411" y="3290887"/>
                  <a:ext cx="93661" cy="18573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" h="116" extrusionOk="0">
                      <a:moveTo>
                        <a:pt x="0" y="116"/>
                      </a:moveTo>
                      <a:lnTo>
                        <a:pt x="58" y="116"/>
                      </a:lnTo>
                      <a:lnTo>
                        <a:pt x="58" y="0"/>
                      </a:lnTo>
                      <a:lnTo>
                        <a:pt x="0" y="0"/>
                      </a:lnTo>
                      <a:lnTo>
                        <a:pt x="0" y="116"/>
                      </a:lnTo>
                    </a:path>
                  </a:pathLst>
                </a:custGeom>
                <a:solidFill>
                  <a:srgbClr val="52493E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buClr>
                      <a:schemeClr val="dk1"/>
                    </a:buClr>
                  </a:pPr>
                  <a:endParaRPr sz="2000" dirty="0">
                    <a:solidFill>
                      <a:schemeClr val="dk1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559" name="Shape 559"/>
                <p:cNvSpPr/>
                <p:nvPr/>
              </p:nvSpPr>
              <p:spPr>
                <a:xfrm>
                  <a:off x="6856411" y="3290887"/>
                  <a:ext cx="93661" cy="18573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" h="116" extrusionOk="0">
                      <a:moveTo>
                        <a:pt x="0" y="116"/>
                      </a:moveTo>
                      <a:lnTo>
                        <a:pt x="58" y="116"/>
                      </a:lnTo>
                      <a:lnTo>
                        <a:pt x="58" y="0"/>
                      </a:lnTo>
                      <a:lnTo>
                        <a:pt x="0" y="0"/>
                      </a:lnTo>
                      <a:lnTo>
                        <a:pt x="0" y="116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buClr>
                      <a:schemeClr val="dk1"/>
                    </a:buClr>
                  </a:pPr>
                  <a:endParaRPr sz="2000" dirty="0">
                    <a:solidFill>
                      <a:schemeClr val="dk1"/>
                    </a:solidFill>
                    <a:latin typeface="Candara" panose="020E0502030303020204" pitchFamily="34" charset="0"/>
                  </a:endParaRPr>
                </a:p>
              </p:txBody>
            </p:sp>
          </p:grpSp>
          <p:grpSp>
            <p:nvGrpSpPr>
              <p:cNvPr id="560" name="Shape 560"/>
              <p:cNvGrpSpPr/>
              <p:nvPr/>
            </p:nvGrpSpPr>
            <p:grpSpPr>
              <a:xfrm>
                <a:off x="6851650" y="3286125"/>
                <a:ext cx="98425" cy="190500"/>
                <a:chOff x="6851650" y="3286125"/>
                <a:chExt cx="98425" cy="190500"/>
              </a:xfrm>
            </p:grpSpPr>
            <p:sp>
              <p:nvSpPr>
                <p:cNvPr id="561" name="Shape 561"/>
                <p:cNvSpPr/>
                <p:nvPr/>
              </p:nvSpPr>
              <p:spPr>
                <a:xfrm>
                  <a:off x="6851650" y="3286125"/>
                  <a:ext cx="98425" cy="190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" h="119" extrusionOk="0">
                      <a:moveTo>
                        <a:pt x="0" y="119"/>
                      </a:moveTo>
                      <a:lnTo>
                        <a:pt x="61" y="119"/>
                      </a:lnTo>
                      <a:lnTo>
                        <a:pt x="61" y="0"/>
                      </a:lnTo>
                      <a:lnTo>
                        <a:pt x="0" y="0"/>
                      </a:lnTo>
                      <a:lnTo>
                        <a:pt x="0" y="119"/>
                      </a:lnTo>
                    </a:path>
                  </a:pathLst>
                </a:custGeom>
                <a:solidFill>
                  <a:srgbClr val="52493E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buClr>
                      <a:schemeClr val="dk1"/>
                    </a:buClr>
                  </a:pPr>
                  <a:endParaRPr sz="2000" dirty="0">
                    <a:solidFill>
                      <a:schemeClr val="dk1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562" name="Shape 562"/>
                <p:cNvSpPr/>
                <p:nvPr/>
              </p:nvSpPr>
              <p:spPr>
                <a:xfrm>
                  <a:off x="6851650" y="3286125"/>
                  <a:ext cx="98425" cy="190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" h="119" extrusionOk="0">
                      <a:moveTo>
                        <a:pt x="0" y="119"/>
                      </a:moveTo>
                      <a:lnTo>
                        <a:pt x="61" y="119"/>
                      </a:lnTo>
                      <a:lnTo>
                        <a:pt x="61" y="0"/>
                      </a:lnTo>
                      <a:lnTo>
                        <a:pt x="0" y="0"/>
                      </a:lnTo>
                      <a:lnTo>
                        <a:pt x="0" y="119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buClr>
                      <a:schemeClr val="dk1"/>
                    </a:buClr>
                  </a:pPr>
                  <a:endParaRPr sz="2000" dirty="0">
                    <a:solidFill>
                      <a:schemeClr val="dk1"/>
                    </a:solidFill>
                    <a:latin typeface="Candara" panose="020E0502030303020204" pitchFamily="34" charset="0"/>
                  </a:endParaRPr>
                </a:p>
              </p:txBody>
            </p:sp>
          </p:grpSp>
        </p:grpSp>
        <p:cxnSp>
          <p:nvCxnSpPr>
            <p:cNvPr id="563" name="Shape 563"/>
            <p:cNvCxnSpPr/>
            <p:nvPr/>
          </p:nvCxnSpPr>
          <p:spPr>
            <a:xfrm>
              <a:off x="6826250" y="3517900"/>
              <a:ext cx="261936" cy="0"/>
            </a:xfrm>
            <a:prstGeom prst="straightConnector1">
              <a:avLst/>
            </a:prstGeom>
            <a:noFill/>
            <a:ln w="12700" cap="rnd" cmpd="sng">
              <a:solidFill>
                <a:srgbClr val="5F5F5F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564" name="Shape 564"/>
            <p:cNvCxnSpPr/>
            <p:nvPr/>
          </p:nvCxnSpPr>
          <p:spPr>
            <a:xfrm>
              <a:off x="6826250" y="3549650"/>
              <a:ext cx="261936" cy="0"/>
            </a:xfrm>
            <a:prstGeom prst="straightConnector1">
              <a:avLst/>
            </a:prstGeom>
            <a:noFill/>
            <a:ln w="12700" cap="rnd" cmpd="sng">
              <a:solidFill>
                <a:srgbClr val="5F5F5F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565" name="Shape 565"/>
            <p:cNvCxnSpPr/>
            <p:nvPr/>
          </p:nvCxnSpPr>
          <p:spPr>
            <a:xfrm>
              <a:off x="6831011" y="3821112"/>
              <a:ext cx="257175" cy="0"/>
            </a:xfrm>
            <a:prstGeom prst="straightConnector1">
              <a:avLst/>
            </a:prstGeom>
            <a:noFill/>
            <a:ln w="12700" cap="rnd" cmpd="sng">
              <a:solidFill>
                <a:srgbClr val="5F5F5F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566" name="Shape 566"/>
            <p:cNvCxnSpPr/>
            <p:nvPr/>
          </p:nvCxnSpPr>
          <p:spPr>
            <a:xfrm>
              <a:off x="6826250" y="3881437"/>
              <a:ext cx="261936" cy="0"/>
            </a:xfrm>
            <a:prstGeom prst="straightConnector1">
              <a:avLst/>
            </a:prstGeom>
            <a:noFill/>
            <a:ln w="12700" cap="rnd" cmpd="sng">
              <a:solidFill>
                <a:srgbClr val="5F5F5F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cxnSp>
        <p:nvCxnSpPr>
          <p:cNvPr id="567" name="Shape 567"/>
          <p:cNvCxnSpPr/>
          <p:nvPr/>
        </p:nvCxnSpPr>
        <p:spPr>
          <a:xfrm>
            <a:off x="2590801" y="2895600"/>
            <a:ext cx="838199" cy="0"/>
          </a:xfrm>
          <a:prstGeom prst="straightConnector1">
            <a:avLst/>
          </a:prstGeom>
          <a:noFill/>
          <a:ln w="38100" cap="rnd" cmpd="sng">
            <a:solidFill>
              <a:srgbClr val="CC66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68" name="Shape 568"/>
          <p:cNvSpPr/>
          <p:nvPr/>
        </p:nvSpPr>
        <p:spPr>
          <a:xfrm>
            <a:off x="4800600" y="2514601"/>
            <a:ext cx="1905000" cy="761999"/>
          </a:xfrm>
          <a:custGeom>
            <a:avLst/>
            <a:gdLst/>
            <a:ahLst/>
            <a:cxnLst/>
            <a:rect l="0" t="0" r="0" b="0"/>
            <a:pathLst>
              <a:path w="21598" h="21598" extrusionOk="0">
                <a:moveTo>
                  <a:pt x="1950" y="7181"/>
                </a:moveTo>
                <a:cubicBezTo>
                  <a:pt x="842" y="7337"/>
                  <a:pt x="1" y="8614"/>
                  <a:pt x="1" y="10138"/>
                </a:cubicBezTo>
                <a:cubicBezTo>
                  <a:pt x="0" y="11193"/>
                  <a:pt x="410" y="12170"/>
                  <a:pt x="1075" y="12703"/>
                </a:cubicBezTo>
                <a:lnTo>
                  <a:pt x="1064" y="12669"/>
                </a:lnTo>
                <a:cubicBezTo>
                  <a:pt x="686" y="13218"/>
                  <a:pt x="476" y="13941"/>
                  <a:pt x="476" y="14691"/>
                </a:cubicBezTo>
                <a:cubicBezTo>
                  <a:pt x="476" y="16326"/>
                  <a:pt x="1452" y="17651"/>
                  <a:pt x="2656" y="17651"/>
                </a:cubicBezTo>
                <a:cubicBezTo>
                  <a:pt x="2740" y="17651"/>
                  <a:pt x="2825" y="17644"/>
                  <a:pt x="2910" y="17630"/>
                </a:cubicBezTo>
                <a:lnTo>
                  <a:pt x="2898" y="17650"/>
                </a:lnTo>
                <a:cubicBezTo>
                  <a:pt x="3586" y="19289"/>
                  <a:pt x="4864" y="20301"/>
                  <a:pt x="6248" y="20301"/>
                </a:cubicBezTo>
                <a:cubicBezTo>
                  <a:pt x="6948" y="20300"/>
                  <a:pt x="7636" y="20040"/>
                  <a:pt x="8236" y="19547"/>
                </a:cubicBezTo>
                <a:lnTo>
                  <a:pt x="8230" y="19551"/>
                </a:lnTo>
                <a:cubicBezTo>
                  <a:pt x="8856" y="20830"/>
                  <a:pt x="9909" y="21598"/>
                  <a:pt x="11037" y="21598"/>
                </a:cubicBezTo>
                <a:cubicBezTo>
                  <a:pt x="12524" y="21597"/>
                  <a:pt x="13837" y="20268"/>
                  <a:pt x="14268" y="18325"/>
                </a:cubicBezTo>
                <a:lnTo>
                  <a:pt x="14271" y="18351"/>
                </a:lnTo>
                <a:cubicBezTo>
                  <a:pt x="14731" y="18741"/>
                  <a:pt x="15261" y="18948"/>
                  <a:pt x="15803" y="18948"/>
                </a:cubicBezTo>
                <a:cubicBezTo>
                  <a:pt x="17391" y="18947"/>
                  <a:pt x="18683" y="17206"/>
                  <a:pt x="18695" y="15046"/>
                </a:cubicBezTo>
                <a:lnTo>
                  <a:pt x="18690" y="15036"/>
                </a:lnTo>
                <a:cubicBezTo>
                  <a:pt x="20358" y="14711"/>
                  <a:pt x="21598" y="12766"/>
                  <a:pt x="21598" y="10473"/>
                </a:cubicBezTo>
                <a:cubicBezTo>
                  <a:pt x="21598" y="9457"/>
                  <a:pt x="21351" y="8470"/>
                  <a:pt x="20897" y="7664"/>
                </a:cubicBezTo>
                <a:lnTo>
                  <a:pt x="20890" y="7662"/>
                </a:lnTo>
                <a:cubicBezTo>
                  <a:pt x="21032" y="7209"/>
                  <a:pt x="21106" y="6722"/>
                  <a:pt x="21106" y="6229"/>
                </a:cubicBezTo>
                <a:cubicBezTo>
                  <a:pt x="21106" y="4589"/>
                  <a:pt x="20300" y="3151"/>
                  <a:pt x="19140" y="2720"/>
                </a:cubicBezTo>
                <a:lnTo>
                  <a:pt x="19149" y="2713"/>
                </a:lnTo>
                <a:cubicBezTo>
                  <a:pt x="18941" y="1143"/>
                  <a:pt x="17934" y="1"/>
                  <a:pt x="16759" y="1"/>
                </a:cubicBezTo>
                <a:cubicBezTo>
                  <a:pt x="16045" y="0"/>
                  <a:pt x="15368" y="427"/>
                  <a:pt x="14906" y="1166"/>
                </a:cubicBezTo>
                <a:lnTo>
                  <a:pt x="14910" y="1171"/>
                </a:lnTo>
                <a:cubicBezTo>
                  <a:pt x="14498" y="433"/>
                  <a:pt x="13856" y="1"/>
                  <a:pt x="13175" y="1"/>
                </a:cubicBezTo>
                <a:cubicBezTo>
                  <a:pt x="12348" y="0"/>
                  <a:pt x="11591" y="638"/>
                  <a:pt x="11222" y="1646"/>
                </a:cubicBezTo>
                <a:lnTo>
                  <a:pt x="11230" y="1695"/>
                </a:lnTo>
                <a:cubicBezTo>
                  <a:pt x="10731" y="1025"/>
                  <a:pt x="10059" y="651"/>
                  <a:pt x="9359" y="651"/>
                </a:cubicBezTo>
                <a:cubicBezTo>
                  <a:pt x="8373" y="650"/>
                  <a:pt x="7467" y="1392"/>
                  <a:pt x="7004" y="2579"/>
                </a:cubicBezTo>
                <a:lnTo>
                  <a:pt x="6996" y="2603"/>
                </a:lnTo>
                <a:cubicBezTo>
                  <a:pt x="6478" y="2190"/>
                  <a:pt x="5889" y="1973"/>
                  <a:pt x="5289" y="1973"/>
                </a:cubicBezTo>
                <a:cubicBezTo>
                  <a:pt x="3424" y="1973"/>
                  <a:pt x="1913" y="4030"/>
                  <a:pt x="1913" y="6568"/>
                </a:cubicBezTo>
                <a:cubicBezTo>
                  <a:pt x="1912" y="6775"/>
                  <a:pt x="1923" y="6982"/>
                  <a:pt x="1943" y="7187"/>
                </a:cubicBezTo>
                <a:close/>
                <a:moveTo>
                  <a:pt x="1075" y="12703"/>
                </a:moveTo>
                <a:cubicBezTo>
                  <a:pt x="1408" y="12970"/>
                  <a:pt x="1787" y="13111"/>
                  <a:pt x="2173" y="13111"/>
                </a:cubicBezTo>
                <a:cubicBezTo>
                  <a:pt x="2229" y="13110"/>
                  <a:pt x="2286" y="13108"/>
                  <a:pt x="2342" y="13102"/>
                </a:cubicBezTo>
                <a:moveTo>
                  <a:pt x="2910" y="17630"/>
                </a:moveTo>
                <a:cubicBezTo>
                  <a:pt x="3100" y="17600"/>
                  <a:pt x="3286" y="17536"/>
                  <a:pt x="3464" y="17440"/>
                </a:cubicBezTo>
                <a:moveTo>
                  <a:pt x="7896" y="18681"/>
                </a:moveTo>
                <a:cubicBezTo>
                  <a:pt x="7984" y="18986"/>
                  <a:pt x="8096" y="19278"/>
                  <a:pt x="8230" y="19551"/>
                </a:cubicBezTo>
                <a:moveTo>
                  <a:pt x="14268" y="18325"/>
                </a:moveTo>
                <a:cubicBezTo>
                  <a:pt x="14337" y="18014"/>
                  <a:pt x="14381" y="17694"/>
                  <a:pt x="14401" y="17371"/>
                </a:cubicBezTo>
                <a:moveTo>
                  <a:pt x="18695" y="15046"/>
                </a:moveTo>
                <a:cubicBezTo>
                  <a:pt x="18695" y="15035"/>
                  <a:pt x="18696" y="15025"/>
                  <a:pt x="18696" y="15014"/>
                </a:cubicBezTo>
                <a:cubicBezTo>
                  <a:pt x="18696" y="13509"/>
                  <a:pt x="18064" y="12137"/>
                  <a:pt x="17070" y="11478"/>
                </a:cubicBezTo>
                <a:moveTo>
                  <a:pt x="20166" y="9000"/>
                </a:moveTo>
                <a:cubicBezTo>
                  <a:pt x="20480" y="8636"/>
                  <a:pt x="20727" y="8178"/>
                  <a:pt x="20890" y="7662"/>
                </a:cubicBezTo>
                <a:moveTo>
                  <a:pt x="19187" y="3345"/>
                </a:moveTo>
                <a:cubicBezTo>
                  <a:pt x="19187" y="3329"/>
                  <a:pt x="19188" y="3314"/>
                  <a:pt x="19188" y="3298"/>
                </a:cubicBezTo>
                <a:cubicBezTo>
                  <a:pt x="19188" y="3102"/>
                  <a:pt x="19175" y="2906"/>
                  <a:pt x="19149" y="2713"/>
                </a:cubicBezTo>
                <a:moveTo>
                  <a:pt x="14906" y="1166"/>
                </a:moveTo>
                <a:cubicBezTo>
                  <a:pt x="14755" y="1409"/>
                  <a:pt x="14630" y="1680"/>
                  <a:pt x="14536" y="1972"/>
                </a:cubicBezTo>
                <a:moveTo>
                  <a:pt x="11222" y="1646"/>
                </a:moveTo>
                <a:cubicBezTo>
                  <a:pt x="11141" y="1867"/>
                  <a:pt x="11081" y="2100"/>
                  <a:pt x="11042" y="2341"/>
                </a:cubicBezTo>
                <a:moveTo>
                  <a:pt x="7646" y="3277"/>
                </a:moveTo>
                <a:cubicBezTo>
                  <a:pt x="7450" y="3017"/>
                  <a:pt x="7232" y="2791"/>
                  <a:pt x="6996" y="2603"/>
                </a:cubicBezTo>
                <a:moveTo>
                  <a:pt x="1943" y="7187"/>
                </a:moveTo>
                <a:cubicBezTo>
                  <a:pt x="1967" y="7427"/>
                  <a:pt x="2005" y="7664"/>
                  <a:pt x="2057" y="7896"/>
                </a:cubicBezTo>
              </a:path>
            </a:pathLst>
          </a:custGeom>
          <a:solidFill>
            <a:srgbClr val="FFBE7D"/>
          </a:solidFill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ndara" panose="020E0502030303020204" pitchFamily="34" charset="0"/>
              </a:rPr>
              <a:t>       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dirty="0" smtClean="0">
                <a:solidFill>
                  <a:schemeClr val="dk1"/>
                </a:solidFill>
                <a:latin typeface="Candara" panose="020E0502030303020204" pitchFamily="34" charset="0"/>
              </a:rPr>
              <a:t>     Internet</a:t>
            </a:r>
            <a:endParaRPr lang="en-US" sz="24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cxnSp>
        <p:nvCxnSpPr>
          <p:cNvPr id="569" name="Shape 569"/>
          <p:cNvCxnSpPr/>
          <p:nvPr/>
        </p:nvCxnSpPr>
        <p:spPr>
          <a:xfrm>
            <a:off x="4191001" y="2895600"/>
            <a:ext cx="609599" cy="0"/>
          </a:xfrm>
          <a:prstGeom prst="straightConnector1">
            <a:avLst/>
          </a:prstGeom>
          <a:noFill/>
          <a:ln w="38100" cap="rnd" cmpd="sng">
            <a:solidFill>
              <a:srgbClr val="CC66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70" name="Shape 570"/>
          <p:cNvSpPr txBox="1"/>
          <p:nvPr/>
        </p:nvSpPr>
        <p:spPr>
          <a:xfrm>
            <a:off x="3352801" y="3048000"/>
            <a:ext cx="113664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Layer 2/3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Switch</a:t>
            </a:r>
          </a:p>
        </p:txBody>
      </p:sp>
      <p:sp>
        <p:nvSpPr>
          <p:cNvPr id="571" name="Shape 571"/>
          <p:cNvSpPr/>
          <p:nvPr/>
        </p:nvSpPr>
        <p:spPr>
          <a:xfrm>
            <a:off x="2057400" y="3810001"/>
            <a:ext cx="914400" cy="3428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31320" y="0"/>
                </a:moveTo>
                <a:close/>
                <a:lnTo>
                  <a:pt x="-31320" y="120000"/>
                </a:lnTo>
              </a:path>
              <a:path w="120000" h="120000" fill="none" extrusionOk="0">
                <a:moveTo>
                  <a:pt x="-31320" y="-30645"/>
                </a:moveTo>
                <a:lnTo>
                  <a:pt x="8640" y="135000"/>
                </a:lnTo>
              </a:path>
            </a:pathLst>
          </a:custGeom>
          <a:solidFill>
            <a:schemeClr val="accent1"/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802.11</a:t>
            </a:r>
          </a:p>
        </p:txBody>
      </p:sp>
      <p:sp>
        <p:nvSpPr>
          <p:cNvPr id="572" name="Shape 572"/>
          <p:cNvSpPr/>
          <p:nvPr/>
        </p:nvSpPr>
        <p:spPr>
          <a:xfrm>
            <a:off x="3276600" y="4114801"/>
            <a:ext cx="914400" cy="3428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94197" y="0"/>
                </a:moveTo>
                <a:close/>
                <a:lnTo>
                  <a:pt x="-94197" y="120000"/>
                </a:lnTo>
              </a:path>
              <a:path w="120000" h="120000" fill="none" extrusionOk="0">
                <a:moveTo>
                  <a:pt x="-94197" y="-14940"/>
                </a:moveTo>
                <a:lnTo>
                  <a:pt x="8640" y="135000"/>
                </a:lnTo>
              </a:path>
            </a:pathLst>
          </a:custGeom>
          <a:solidFill>
            <a:schemeClr val="accent1"/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802.3</a:t>
            </a:r>
          </a:p>
        </p:txBody>
      </p:sp>
      <p:sp>
        <p:nvSpPr>
          <p:cNvPr id="573" name="Shape 573"/>
          <p:cNvSpPr/>
          <p:nvPr/>
        </p:nvSpPr>
        <p:spPr>
          <a:xfrm>
            <a:off x="4876800" y="3962401"/>
            <a:ext cx="914400" cy="3428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82258" y="0"/>
                </a:moveTo>
                <a:close/>
                <a:lnTo>
                  <a:pt x="-82258" y="120000"/>
                </a:lnTo>
              </a:path>
              <a:path w="120000" h="120000" fill="none" extrusionOk="0">
                <a:moveTo>
                  <a:pt x="-82258" y="-17094"/>
                </a:moveTo>
                <a:lnTo>
                  <a:pt x="8640" y="135000"/>
                </a:lnTo>
              </a:path>
            </a:pathLst>
          </a:custGeom>
          <a:solidFill>
            <a:schemeClr val="accent1"/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IP</a:t>
            </a:r>
          </a:p>
        </p:txBody>
      </p:sp>
      <p:cxnSp>
        <p:nvCxnSpPr>
          <p:cNvPr id="574" name="Shape 574"/>
          <p:cNvCxnSpPr/>
          <p:nvPr/>
        </p:nvCxnSpPr>
        <p:spPr>
          <a:xfrm>
            <a:off x="457200" y="1371600"/>
            <a:ext cx="15240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75" name="Shape 575"/>
          <p:cNvCxnSpPr/>
          <p:nvPr/>
        </p:nvCxnSpPr>
        <p:spPr>
          <a:xfrm>
            <a:off x="1981200" y="1676400"/>
            <a:ext cx="0" cy="236220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76" name="Shape 576"/>
          <p:cNvCxnSpPr/>
          <p:nvPr/>
        </p:nvCxnSpPr>
        <p:spPr>
          <a:xfrm>
            <a:off x="457200" y="3733800"/>
            <a:ext cx="15240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577" name="Shape 5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1" y="2438401"/>
            <a:ext cx="685799" cy="677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Shape 5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401" y="3352801"/>
            <a:ext cx="685799" cy="6778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9" name="Shape 579"/>
          <p:cNvCxnSpPr/>
          <p:nvPr/>
        </p:nvCxnSpPr>
        <p:spPr>
          <a:xfrm>
            <a:off x="1905001" y="2133600"/>
            <a:ext cx="838199" cy="0"/>
          </a:xfrm>
          <a:prstGeom prst="straightConnector1">
            <a:avLst/>
          </a:prstGeom>
          <a:noFill/>
          <a:ln w="38100" cap="rnd" cmpd="sng">
            <a:solidFill>
              <a:srgbClr val="CC66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80" name="Shape 580"/>
          <p:cNvCxnSpPr/>
          <p:nvPr/>
        </p:nvCxnSpPr>
        <p:spPr>
          <a:xfrm>
            <a:off x="1828801" y="2895600"/>
            <a:ext cx="838199" cy="0"/>
          </a:xfrm>
          <a:prstGeom prst="straightConnector1">
            <a:avLst/>
          </a:prstGeom>
          <a:noFill/>
          <a:ln w="38100" cap="rnd" cmpd="sng">
            <a:solidFill>
              <a:srgbClr val="CC66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81" name="Shape 581"/>
          <p:cNvCxnSpPr/>
          <p:nvPr/>
        </p:nvCxnSpPr>
        <p:spPr>
          <a:xfrm>
            <a:off x="1905001" y="3733800"/>
            <a:ext cx="838199" cy="0"/>
          </a:xfrm>
          <a:prstGeom prst="straightConnector1">
            <a:avLst/>
          </a:prstGeom>
          <a:noFill/>
          <a:ln w="38100" cap="rnd" cmpd="sng">
            <a:solidFill>
              <a:srgbClr val="CC66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82" name="Shape 582"/>
          <p:cNvCxnSpPr/>
          <p:nvPr/>
        </p:nvCxnSpPr>
        <p:spPr>
          <a:xfrm>
            <a:off x="2743200" y="2057401"/>
            <a:ext cx="0" cy="1676399"/>
          </a:xfrm>
          <a:prstGeom prst="straightConnector1">
            <a:avLst/>
          </a:prstGeom>
          <a:noFill/>
          <a:ln w="28575" cap="rnd" cmpd="sng">
            <a:solidFill>
              <a:srgbClr val="CC66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583" name="Shape 5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1" y="1447800"/>
            <a:ext cx="685799" cy="5254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4" name="Shape 584"/>
          <p:cNvCxnSpPr/>
          <p:nvPr/>
        </p:nvCxnSpPr>
        <p:spPr>
          <a:xfrm>
            <a:off x="762000" y="2133600"/>
            <a:ext cx="457200" cy="0"/>
          </a:xfrm>
          <a:prstGeom prst="straightConnector1">
            <a:avLst/>
          </a:prstGeom>
          <a:noFill/>
          <a:ln w="38100" cap="rnd" cmpd="sng">
            <a:solidFill>
              <a:srgbClr val="CC66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585" name="Shape 5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1" y="2209800"/>
            <a:ext cx="685799" cy="5254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6" name="Shape 586"/>
          <p:cNvCxnSpPr/>
          <p:nvPr/>
        </p:nvCxnSpPr>
        <p:spPr>
          <a:xfrm>
            <a:off x="762000" y="2895600"/>
            <a:ext cx="457200" cy="0"/>
          </a:xfrm>
          <a:prstGeom prst="straightConnector1">
            <a:avLst/>
          </a:prstGeom>
          <a:noFill/>
          <a:ln w="38100" cap="rnd" cmpd="sng">
            <a:solidFill>
              <a:srgbClr val="CC66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587" name="Shape 5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1" y="3048000"/>
            <a:ext cx="685799" cy="5254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8" name="Shape 588"/>
          <p:cNvCxnSpPr/>
          <p:nvPr/>
        </p:nvCxnSpPr>
        <p:spPr>
          <a:xfrm>
            <a:off x="762000" y="3733800"/>
            <a:ext cx="457200" cy="0"/>
          </a:xfrm>
          <a:prstGeom prst="straightConnector1">
            <a:avLst/>
          </a:prstGeom>
          <a:noFill/>
          <a:ln w="38100" cap="rnd" cmpd="sng">
            <a:solidFill>
              <a:srgbClr val="CC66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89" name="Shape 589"/>
          <p:cNvCxnSpPr/>
          <p:nvPr/>
        </p:nvCxnSpPr>
        <p:spPr>
          <a:xfrm>
            <a:off x="457200" y="2133600"/>
            <a:ext cx="15240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90" name="Shape 590"/>
          <p:cNvCxnSpPr/>
          <p:nvPr/>
        </p:nvCxnSpPr>
        <p:spPr>
          <a:xfrm>
            <a:off x="457200" y="2895600"/>
            <a:ext cx="15240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91" name="Shape 591"/>
          <p:cNvSpPr txBox="1"/>
          <p:nvPr/>
        </p:nvSpPr>
        <p:spPr>
          <a:xfrm>
            <a:off x="609601" y="5486400"/>
            <a:ext cx="5157787" cy="958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ct val="111111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Layer 2/3 bridge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is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traditional Ethernet hub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AP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performs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security functions</a:t>
            </a:r>
          </a:p>
        </p:txBody>
      </p:sp>
      <p:sp>
        <p:nvSpPr>
          <p:cNvPr id="592" name="Shape 592"/>
          <p:cNvSpPr/>
          <p:nvPr/>
        </p:nvSpPr>
        <p:spPr>
          <a:xfrm>
            <a:off x="2667000" y="1066801"/>
            <a:ext cx="914400" cy="419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40058" y="-25920"/>
                </a:moveTo>
                <a:lnTo>
                  <a:pt x="7069" y="135000"/>
                </a:lnTo>
              </a:path>
            </a:pathLst>
          </a:custGeom>
          <a:solidFill>
            <a:schemeClr val="accent1"/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800" dirty="0" smtClean="0">
                <a:solidFill>
                  <a:schemeClr val="dk1"/>
                </a:solidFill>
                <a:latin typeface="Candara" panose="020E0502030303020204" pitchFamily="34" charset="0"/>
              </a:rPr>
              <a:t>                  AP</a:t>
            </a:r>
            <a:endParaRPr lang="en-US" sz="18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593" name="Shape 593"/>
          <p:cNvSpPr/>
          <p:nvPr/>
        </p:nvSpPr>
        <p:spPr>
          <a:xfrm>
            <a:off x="914400" y="4191001"/>
            <a:ext cx="914400" cy="3428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46080" y="-6480"/>
                </a:moveTo>
                <a:lnTo>
                  <a:pt x="8640" y="135000"/>
                </a:lnTo>
              </a:path>
            </a:pathLst>
          </a:custGeom>
          <a:solidFill>
            <a:schemeClr val="accent1"/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800" dirty="0">
                <a:solidFill>
                  <a:schemeClr val="dk1"/>
                </a:solidFill>
                <a:latin typeface="Candara" panose="020E0502030303020204" pitchFamily="34" charset="0"/>
              </a:rPr>
              <a:t>User</a:t>
            </a:r>
          </a:p>
        </p:txBody>
      </p:sp>
      <p:cxnSp>
        <p:nvCxnSpPr>
          <p:cNvPr id="594" name="Shape 594"/>
          <p:cNvCxnSpPr/>
          <p:nvPr/>
        </p:nvCxnSpPr>
        <p:spPr>
          <a:xfrm>
            <a:off x="609600" y="50292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95" name="Shape 595"/>
          <p:cNvSpPr txBox="1"/>
          <p:nvPr/>
        </p:nvSpPr>
        <p:spPr>
          <a:xfrm>
            <a:off x="0" y="50292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596" name="Shape 596"/>
          <p:cNvSpPr txBox="1"/>
          <p:nvPr/>
        </p:nvSpPr>
        <p:spPr>
          <a:xfrm>
            <a:off x="609600" y="4648200"/>
            <a:ext cx="56388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b="1" dirty="0">
                <a:solidFill>
                  <a:schemeClr val="dk1"/>
                </a:solidFill>
                <a:latin typeface="Candara" panose="020E0502030303020204" pitchFamily="34" charset="0"/>
              </a:rPr>
              <a:t>Figure 15.5  WiFI Network Infrastructure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69820" y="3368675"/>
            <a:ext cx="4767942" cy="466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Candara" panose="020E0502030303020204" pitchFamily="34" charset="0"/>
              </a:rPr>
              <a:t>There are several issues associated with the deployment and the management of WLAN. These </a:t>
            </a:r>
            <a:r>
              <a:rPr lang="en-US" sz="2000" dirty="0" smtClean="0">
                <a:latin typeface="Candara" panose="020E0502030303020204" pitchFamily="34" charset="0"/>
              </a:rPr>
              <a:t>include </a:t>
            </a:r>
            <a:r>
              <a:rPr lang="en-US" sz="20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scalability</a:t>
            </a:r>
            <a:r>
              <a:rPr lang="en-US" sz="2000" dirty="0">
                <a:latin typeface="Candara" panose="020E0502030303020204" pitchFamily="34" charset="0"/>
              </a:rPr>
              <a:t>, </a:t>
            </a: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provisioning</a:t>
            </a:r>
            <a:r>
              <a:rPr lang="en-US" sz="2000" dirty="0">
                <a:latin typeface="Candara" panose="020E0502030303020204" pitchFamily="34" charset="0"/>
              </a:rPr>
              <a:t>, </a:t>
            </a: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real-time</a:t>
            </a:r>
            <a:r>
              <a:rPr lang="en-US" sz="2000" dirty="0">
                <a:latin typeface="Candara" panose="020E0502030303020204" pitchFamily="34" charset="0"/>
              </a:rPr>
              <a:t> and </a:t>
            </a: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non-real-time</a:t>
            </a:r>
            <a:r>
              <a:rPr lang="en-US" sz="2000" dirty="0"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data</a:t>
            </a:r>
            <a:r>
              <a:rPr lang="en-US" sz="2000" dirty="0"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flow</a:t>
            </a:r>
            <a:r>
              <a:rPr lang="en-US" sz="2000" dirty="0">
                <a:latin typeface="Candara" panose="020E0502030303020204" pitchFamily="34" charset="0"/>
              </a:rPr>
              <a:t>, </a:t>
            </a: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accessibility</a:t>
            </a:r>
            <a:r>
              <a:rPr lang="en-US" sz="2000" dirty="0"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range</a:t>
            </a:r>
            <a:r>
              <a:rPr lang="en-US" sz="2000" dirty="0">
                <a:latin typeface="Candara" panose="020E0502030303020204" pitchFamily="34" charset="0"/>
              </a:rPr>
              <a:t>, </a:t>
            </a: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power</a:t>
            </a:r>
            <a:r>
              <a:rPr lang="en-US" sz="2000" dirty="0">
                <a:latin typeface="Candara" panose="020E0502030303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management</a:t>
            </a:r>
            <a:r>
              <a:rPr lang="en-US" sz="2000" dirty="0" smtClean="0">
                <a:latin typeface="Candara" panose="020E0502030303020204" pitchFamily="34" charset="0"/>
              </a:rPr>
              <a:t>, </a:t>
            </a:r>
            <a:r>
              <a:rPr lang="en-US" sz="20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interference</a:t>
            </a:r>
            <a:r>
              <a:rPr lang="en-US" sz="2000" dirty="0" smtClean="0"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from other</a:t>
            </a:r>
            <a:r>
              <a:rPr lang="en-US" sz="2000" dirty="0"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systems</a:t>
            </a:r>
            <a:r>
              <a:rPr lang="en-US" sz="2000" dirty="0"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operating</a:t>
            </a:r>
            <a:r>
              <a:rPr lang="en-US" sz="2000" dirty="0">
                <a:latin typeface="Candara" panose="020E0502030303020204" pitchFamily="34" charset="0"/>
              </a:rPr>
              <a:t> in the same spectrum such as Bluetooth, </a:t>
            </a: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security</a:t>
            </a:r>
            <a:r>
              <a:rPr lang="en-US" sz="2000" dirty="0">
                <a:latin typeface="Candara" panose="020E0502030303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management</a:t>
            </a:r>
            <a:r>
              <a:rPr lang="en-US" sz="2000" dirty="0" smtClean="0">
                <a:latin typeface="Candara" panose="020E0502030303020204" pitchFamily="34" charset="0"/>
              </a:rPr>
              <a:t>, and </a:t>
            </a: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QoS</a:t>
            </a:r>
            <a:r>
              <a:rPr lang="en-US" sz="2000" dirty="0"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management</a:t>
            </a:r>
            <a:r>
              <a:rPr lang="en-US" sz="2000" dirty="0">
                <a:latin typeface="Candara" panose="020E0502030303020204" pitchFamily="34" charset="0"/>
              </a:rPr>
              <a:t>. </a:t>
            </a:r>
            <a:endParaRPr lang="en-US" sz="2000" dirty="0" smtClean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 txBox="1">
            <a:spLocks noGrp="1"/>
          </p:cNvSpPr>
          <p:nvPr>
            <p:ph type="title"/>
          </p:nvPr>
        </p:nvSpPr>
        <p:spPr>
          <a:xfrm>
            <a:off x="156882" y="484188"/>
            <a:ext cx="6858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</a:rPr>
              <a:t>Enterprise WLAN</a:t>
            </a:r>
          </a:p>
        </p:txBody>
      </p:sp>
      <p:cxnSp>
        <p:nvCxnSpPr>
          <p:cNvPr id="605" name="Shape 605"/>
          <p:cNvCxnSpPr/>
          <p:nvPr/>
        </p:nvCxnSpPr>
        <p:spPr>
          <a:xfrm>
            <a:off x="766482" y="46482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06" name="Shape 606"/>
          <p:cNvSpPr txBox="1"/>
          <p:nvPr/>
        </p:nvSpPr>
        <p:spPr>
          <a:xfrm>
            <a:off x="156882" y="46482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609" name="Shape 609"/>
          <p:cNvSpPr txBox="1"/>
          <p:nvPr/>
        </p:nvSpPr>
        <p:spPr>
          <a:xfrm>
            <a:off x="674407" y="5497512"/>
            <a:ext cx="254000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610" name="Shape 610"/>
          <p:cNvSpPr txBox="1"/>
          <p:nvPr/>
        </p:nvSpPr>
        <p:spPr>
          <a:xfrm>
            <a:off x="690283" y="5181601"/>
            <a:ext cx="5943599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An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access point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(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AP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) and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multiple stations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(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STAs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AP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works as a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bridge </a:t>
            </a:r>
          </a:p>
          <a:p>
            <a:pPr marL="342900" indent="-342900">
              <a:lnSpc>
                <a:spcPct val="15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Every transmission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is between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AP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and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STA(s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)</a:t>
            </a:r>
          </a:p>
        </p:txBody>
      </p:sp>
      <p:pic>
        <p:nvPicPr>
          <p:cNvPr id="611" name="Shape 6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482" y="1238251"/>
            <a:ext cx="5410200" cy="2593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5" name="Shape 615"/>
          <p:cNvCxnSpPr/>
          <p:nvPr/>
        </p:nvCxnSpPr>
        <p:spPr>
          <a:xfrm>
            <a:off x="690282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16" name="Shape 616"/>
          <p:cNvSpPr txBox="1"/>
          <p:nvPr/>
        </p:nvSpPr>
        <p:spPr>
          <a:xfrm>
            <a:off x="690282" y="0"/>
            <a:ext cx="5761036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15         			Broadband Home Networks</a:t>
            </a:r>
          </a:p>
        </p:txBody>
      </p:sp>
      <p:sp>
        <p:nvSpPr>
          <p:cNvPr id="617" name="Shape 617"/>
          <p:cNvSpPr txBox="1"/>
          <p:nvPr/>
        </p:nvSpPr>
        <p:spPr>
          <a:xfrm>
            <a:off x="1871382" y="3989388"/>
            <a:ext cx="3429000" cy="2778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b="1" dirty="0">
                <a:solidFill>
                  <a:schemeClr val="dk1"/>
                </a:solidFill>
                <a:latin typeface="Candara" panose="020E0502030303020204" pitchFamily="34" charset="0"/>
              </a:rPr>
              <a:t>Figure 15.6  Enterprise WLAN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 txBox="1">
            <a:spLocks noGrp="1"/>
          </p:cNvSpPr>
          <p:nvPr>
            <p:ph type="title"/>
          </p:nvPr>
        </p:nvSpPr>
        <p:spPr>
          <a:xfrm>
            <a:off x="690282" y="446087"/>
            <a:ext cx="56388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</a:rPr>
              <a:t>Evolution of </a:t>
            </a:r>
            <a:r>
              <a:rPr lang="en-US" sz="3200" b="1" dirty="0">
                <a:solidFill>
                  <a:srgbClr val="002060"/>
                </a:solidFill>
              </a:rPr>
              <a:t>WLAN Security</a:t>
            </a:r>
          </a:p>
        </p:txBody>
      </p:sp>
      <p:cxnSp>
        <p:nvCxnSpPr>
          <p:cNvPr id="624" name="Shape 624"/>
          <p:cNvCxnSpPr/>
          <p:nvPr/>
        </p:nvCxnSpPr>
        <p:spPr>
          <a:xfrm>
            <a:off x="690282" y="5967411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25" name="Shape 625"/>
          <p:cNvSpPr txBox="1"/>
          <p:nvPr/>
        </p:nvSpPr>
        <p:spPr>
          <a:xfrm>
            <a:off x="80682" y="5967411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628" name="Shape 628"/>
          <p:cNvSpPr txBox="1"/>
          <p:nvPr/>
        </p:nvSpPr>
        <p:spPr>
          <a:xfrm>
            <a:off x="598207" y="5673723"/>
            <a:ext cx="254000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</a:p>
        </p:txBody>
      </p:sp>
      <p:pic>
        <p:nvPicPr>
          <p:cNvPr id="629" name="Shape 6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282" y="990601"/>
            <a:ext cx="6858000" cy="3319461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Shape 630"/>
          <p:cNvSpPr txBox="1"/>
          <p:nvPr/>
        </p:nvSpPr>
        <p:spPr>
          <a:xfrm>
            <a:off x="356346" y="4250531"/>
            <a:ext cx="6763871" cy="15700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rgbClr val="800000"/>
                </a:solidFill>
                <a:latin typeface="Candara" panose="020E0502030303020204" pitchFamily="34" charset="0"/>
              </a:rPr>
              <a:t>WEP</a:t>
            </a:r>
            <a:r>
              <a:rPr lang="en-US" sz="2400" dirty="0">
                <a:solidFill>
                  <a:srgbClr val="800000"/>
                </a:solidFill>
                <a:latin typeface="Candara" panose="020E0502030303020204" pitchFamily="34" charset="0"/>
              </a:rPr>
              <a:t>	Wired Equivalent Privacy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rgbClr val="800000"/>
                </a:solidFill>
                <a:latin typeface="Candara" panose="020E0502030303020204" pitchFamily="34" charset="0"/>
              </a:rPr>
              <a:t>WPA</a:t>
            </a:r>
            <a:r>
              <a:rPr lang="en-US" sz="2400" dirty="0">
                <a:solidFill>
                  <a:srgbClr val="800000"/>
                </a:solidFill>
                <a:latin typeface="Candara" panose="020E0502030303020204" pitchFamily="34" charset="0"/>
              </a:rPr>
              <a:t>	WiFi Protected Access – IEEE 802.11i based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rgbClr val="800000"/>
                </a:solidFill>
                <a:latin typeface="Candara" panose="020E0502030303020204" pitchFamily="34" charset="0"/>
              </a:rPr>
              <a:t>WPA2</a:t>
            </a:r>
            <a:r>
              <a:rPr lang="en-US" sz="2400" dirty="0">
                <a:solidFill>
                  <a:srgbClr val="800000"/>
                </a:solidFill>
                <a:latin typeface="Candara" panose="020E0502030303020204" pitchFamily="34" charset="0"/>
              </a:rPr>
              <a:t>	802.11i (?)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1600" dirty="0">
                <a:solidFill>
                  <a:srgbClr val="800000"/>
                </a:solidFill>
                <a:latin typeface="Candara" panose="020E0502030303020204" pitchFamily="34" charset="0"/>
              </a:rPr>
              <a:t>			           </a:t>
            </a:r>
          </a:p>
          <a:p>
            <a:pPr>
              <a:spcBef>
                <a:spcPts val="600"/>
              </a:spcBef>
              <a:buClr>
                <a:schemeClr val="dk1"/>
              </a:buClr>
            </a:pPr>
            <a:endParaRPr sz="1600" dirty="0">
              <a:solidFill>
                <a:srgbClr val="800000"/>
              </a:solidFill>
              <a:latin typeface="Candara" panose="020E0502030303020204" pitchFamily="34" charset="0"/>
            </a:endParaRPr>
          </a:p>
        </p:txBody>
      </p:sp>
      <p:cxnSp>
        <p:nvCxnSpPr>
          <p:cNvPr id="634" name="Shape 634"/>
          <p:cNvCxnSpPr/>
          <p:nvPr/>
        </p:nvCxnSpPr>
        <p:spPr>
          <a:xfrm>
            <a:off x="690282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35" name="Shape 635"/>
          <p:cNvSpPr txBox="1"/>
          <p:nvPr/>
        </p:nvSpPr>
        <p:spPr>
          <a:xfrm>
            <a:off x="690282" y="0"/>
            <a:ext cx="5761036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15         			Broadband Home Networks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944" y="370114"/>
            <a:ext cx="11843655" cy="6046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Candara" panose="020E0502030303020204" pitchFamily="34" charset="0"/>
              </a:rPr>
              <a:t>In Chapter </a:t>
            </a:r>
            <a:r>
              <a:rPr lang="en-US" sz="2000" dirty="0">
                <a:latin typeface="Candara" panose="020E0502030303020204" pitchFamily="34" charset="0"/>
              </a:rPr>
              <a:t>1 we introduced the network segment associated with home and customer premises as one </a:t>
            </a:r>
            <a:r>
              <a:rPr lang="en-US" sz="2000" dirty="0" smtClean="0">
                <a:latin typeface="Candara" panose="020E0502030303020204" pitchFamily="34" charset="0"/>
              </a:rPr>
              <a:t>of the three segments of broadband network. The </a:t>
            </a:r>
            <a:r>
              <a:rPr lang="en-US" sz="20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customer premises equipment</a:t>
            </a:r>
            <a:r>
              <a:rPr lang="en-US" sz="2000" dirty="0" smtClean="0">
                <a:latin typeface="Candara" panose="020E0502030303020204" pitchFamily="34" charset="0"/>
              </a:rPr>
              <a:t> (</a:t>
            </a:r>
            <a:r>
              <a:rPr lang="en-US" sz="20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CPE</a:t>
            </a:r>
            <a:r>
              <a:rPr lang="en-US" sz="2000" dirty="0" smtClean="0">
                <a:latin typeface="Candara" panose="020E0502030303020204" pitchFamily="34" charset="0"/>
              </a:rPr>
              <a:t>) </a:t>
            </a:r>
            <a:r>
              <a:rPr lang="en-US" sz="20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network</a:t>
            </a:r>
            <a:r>
              <a:rPr lang="en-US" sz="2000" dirty="0" smtClean="0">
                <a:latin typeface="Candara" panose="020E0502030303020204" pitchFamily="34" charset="0"/>
              </a:rPr>
              <a:t> in an enterprise environment is either an IEEE 802.3-based </a:t>
            </a:r>
            <a:r>
              <a:rPr lang="en-US" sz="20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Ethernet</a:t>
            </a:r>
            <a:r>
              <a:rPr lang="en-US" sz="2000" dirty="0" smtClean="0">
                <a:latin typeface="Candara" panose="020E0502030303020204" pitchFamily="34" charset="0"/>
              </a:rPr>
              <a:t> local area network (LAN) or an IEEE 802. 11- based </a:t>
            </a:r>
            <a:r>
              <a:rPr lang="en-US" sz="20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wireless</a:t>
            </a:r>
            <a:r>
              <a:rPr lang="en-US" sz="2000" dirty="0" smtClean="0">
                <a:latin typeface="Candara" panose="020E0502030303020204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LAN</a:t>
            </a:r>
            <a:r>
              <a:rPr lang="en-US" sz="2000" dirty="0" smtClean="0">
                <a:latin typeface="Candara" panose="020E0502030303020204" pitchFamily="34" charset="0"/>
              </a:rPr>
              <a:t>, also known as </a:t>
            </a:r>
            <a:r>
              <a:rPr lang="en-US" sz="20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WiFi</a:t>
            </a:r>
            <a:r>
              <a:rPr lang="en-US" sz="2000" dirty="0" smtClean="0">
                <a:latin typeface="Candara" panose="020E0502030303020204" pitchFamily="34" charset="0"/>
              </a:rPr>
              <a:t>, or a </a:t>
            </a:r>
            <a:r>
              <a:rPr lang="en-US" sz="20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hybrid of both</a:t>
            </a:r>
            <a:r>
              <a:rPr lang="en-US" sz="2000" dirty="0" smtClean="0">
                <a:latin typeface="Candara" panose="020E0502030303020204" pitchFamily="34" charset="0"/>
              </a:rPr>
              <a:t>. </a:t>
            </a:r>
            <a:endParaRPr lang="ar-SA" sz="2000" dirty="0" smtClean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Home network </a:t>
            </a:r>
            <a:r>
              <a:rPr lang="en-US" sz="2000" dirty="0" smtClean="0">
                <a:latin typeface="Candara" panose="020E0502030303020204" pitchFamily="34" charset="0"/>
              </a:rPr>
              <a:t>provides the opportunity to utilize multiple technologies besides Ethernet LAN and WiFi. </a:t>
            </a:r>
            <a:r>
              <a:rPr lang="en-US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HomePNA</a:t>
            </a:r>
            <a:r>
              <a:rPr lang="en-US" sz="20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 smtClean="0">
                <a:latin typeface="Candara" panose="020E0502030303020204" pitchFamily="34" charset="0"/>
              </a:rPr>
              <a:t>is implemented using a </a:t>
            </a:r>
            <a:r>
              <a:rPr lang="en-US" sz="2000" b="1" dirty="0" smtClean="0">
                <a:latin typeface="Candara" panose="020E0502030303020204" pitchFamily="34" charset="0"/>
              </a:rPr>
              <a:t>twisted-pair</a:t>
            </a:r>
            <a:r>
              <a:rPr lang="en-US" sz="2000" dirty="0" smtClean="0">
                <a:latin typeface="Candara" panose="020E0502030303020204" pitchFamily="34" charset="0"/>
              </a:rPr>
              <a:t> telephone cable medium, </a:t>
            </a:r>
            <a:r>
              <a:rPr lang="en-US" sz="2000" b="1" dirty="0" smtClean="0">
                <a:latin typeface="Candara" panose="020E0502030303020204" pitchFamily="34" charset="0"/>
              </a:rPr>
              <a:t>HomePlug</a:t>
            </a:r>
            <a:r>
              <a:rPr lang="en-US" sz="2000" dirty="0" smtClean="0">
                <a:latin typeface="Candara" panose="020E0502030303020204" pitchFamily="34" charset="0"/>
              </a:rPr>
              <a:t> takes advantage of power line wiring in the house, and cable utilizes the television coaxial cable. </a:t>
            </a:r>
            <a:r>
              <a:rPr lang="en-US" sz="2000" b="1" dirty="0" smtClean="0">
                <a:latin typeface="Candara" panose="020E0502030303020204" pitchFamily="34" charset="0"/>
              </a:rPr>
              <a:t>FireWirc</a:t>
            </a:r>
            <a:r>
              <a:rPr lang="en-US" sz="2000" dirty="0" smtClean="0">
                <a:latin typeface="Candara" panose="020E0502030303020204" pitchFamily="34" charset="0"/>
              </a:rPr>
              <a:t> is also a </a:t>
            </a:r>
            <a:r>
              <a:rPr lang="en-US" sz="20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wired medium </a:t>
            </a:r>
            <a:r>
              <a:rPr lang="en-US" sz="2000" dirty="0" smtClean="0">
                <a:latin typeface="Candara" panose="020E0502030303020204" pitchFamily="34" charset="0"/>
              </a:rPr>
              <a:t>and is based on </a:t>
            </a:r>
            <a:r>
              <a:rPr lang="en-US" sz="20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IEEE 1394 </a:t>
            </a:r>
            <a:r>
              <a:rPr lang="en-US" sz="2000" dirty="0" smtClean="0">
                <a:latin typeface="Candara" panose="020E0502030303020204" pitchFamily="34" charset="0"/>
              </a:rPr>
              <a:t>protocol to transmit </a:t>
            </a:r>
            <a:r>
              <a:rPr lang="en-US" sz="2000" b="1" dirty="0" smtClean="0">
                <a:latin typeface="Candara" panose="020E0502030303020204" pitchFamily="34" charset="0"/>
              </a:rPr>
              <a:t>high-speed</a:t>
            </a:r>
            <a:r>
              <a:rPr lang="en-US" sz="2000" dirty="0" smtClean="0">
                <a:latin typeface="Candara" panose="020E0502030303020204" pitchFamily="34" charset="0"/>
              </a:rPr>
              <a:t> video digital data and </a:t>
            </a:r>
            <a:r>
              <a:rPr lang="en-US" sz="20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Universal Serial Bus</a:t>
            </a:r>
            <a:r>
              <a:rPr lang="en-US" sz="2000" dirty="0" smtClean="0">
                <a:latin typeface="Candara" panose="020E0502030303020204" pitchFamily="34" charset="0"/>
              </a:rPr>
              <a:t> (</a:t>
            </a:r>
            <a:r>
              <a:rPr lang="en-US" sz="20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USB</a:t>
            </a:r>
            <a:r>
              <a:rPr lang="en-US" sz="2000" dirty="0" smtClean="0">
                <a:latin typeface="Candara" panose="020E0502030303020204" pitchFamily="34" charset="0"/>
              </a:rPr>
              <a:t>) with its own </a:t>
            </a:r>
            <a:r>
              <a:rPr lang="en-US" sz="2000" b="1" dirty="0" smtClean="0">
                <a:latin typeface="Candara" panose="020E0502030303020204" pitchFamily="34" charset="0"/>
              </a:rPr>
              <a:t>hub</a:t>
            </a:r>
            <a:r>
              <a:rPr lang="en-US" sz="2000" dirty="0" smtClean="0">
                <a:latin typeface="Candara" panose="020E0502030303020204" pitchFamily="34" charset="0"/>
              </a:rPr>
              <a:t> for </a:t>
            </a:r>
            <a:r>
              <a:rPr lang="en-US" sz="2000" b="1" dirty="0" smtClean="0">
                <a:latin typeface="Candara" panose="020E0502030303020204" pitchFamily="34" charset="0"/>
              </a:rPr>
              <a:t>transmitting digital data</a:t>
            </a:r>
            <a:r>
              <a:rPr lang="en-US" sz="2000" dirty="0" smtClean="0">
                <a:latin typeface="Candara" panose="020E0502030303020204" pitchFamily="34" charset="0"/>
              </a:rPr>
              <a:t>. </a:t>
            </a:r>
            <a:endParaRPr lang="ar-SA" sz="2000" dirty="0" smtClean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Candara" panose="020E0502030303020204" pitchFamily="34" charset="0"/>
              </a:rPr>
              <a:t>Wireless home network technologies </a:t>
            </a:r>
            <a:r>
              <a:rPr lang="en-US" sz="2000" dirty="0" smtClean="0">
                <a:latin typeface="Candara" panose="020E0502030303020204" pitchFamily="34" charset="0"/>
              </a:rPr>
              <a:t>include IEEE 802.15.1 </a:t>
            </a:r>
            <a:r>
              <a:rPr lang="en-US" sz="20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Bluetooth</a:t>
            </a:r>
            <a:r>
              <a:rPr lang="en-US" sz="2000" dirty="0" smtClean="0">
                <a:latin typeface="Candara" panose="020E0502030303020204" pitchFamily="34" charset="0"/>
              </a:rPr>
              <a:t> and </a:t>
            </a:r>
            <a:r>
              <a:rPr lang="en-US" sz="20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ultra-wide</a:t>
            </a:r>
            <a:r>
              <a:rPr lang="en-US" sz="2000" dirty="0" smtClean="0">
                <a:latin typeface="Candara" panose="020E0502030303020204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band</a:t>
            </a:r>
            <a:r>
              <a:rPr lang="en-US" sz="2000" dirty="0" smtClean="0">
                <a:latin typeface="Candara" panose="020E0502030303020204" pitchFamily="34" charset="0"/>
              </a:rPr>
              <a:t> (</a:t>
            </a:r>
            <a:r>
              <a:rPr lang="en-US" sz="20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UWB</a:t>
            </a:r>
            <a:r>
              <a:rPr lang="en-US" sz="2000" dirty="0" smtClean="0">
                <a:latin typeface="Candara" panose="020E0502030303020204" pitchFamily="34" charset="0"/>
              </a:rPr>
              <a:t>) </a:t>
            </a:r>
            <a:r>
              <a:rPr lang="en-US" sz="20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personal</a:t>
            </a:r>
            <a:r>
              <a:rPr lang="en-US" sz="2000" dirty="0" smtClean="0">
                <a:latin typeface="Candara" panose="020E0502030303020204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area</a:t>
            </a:r>
            <a:r>
              <a:rPr lang="en-US" sz="2000" dirty="0" smtClean="0">
                <a:latin typeface="Candara" panose="020E0502030303020204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networks</a:t>
            </a:r>
            <a:r>
              <a:rPr lang="en-US" sz="2000" dirty="0" smtClean="0">
                <a:latin typeface="Candara" panose="020E0502030303020204" pitchFamily="34" charset="0"/>
              </a:rPr>
              <a:t> (</a:t>
            </a:r>
            <a:r>
              <a:rPr lang="en-US" sz="20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PANs</a:t>
            </a:r>
            <a:r>
              <a:rPr lang="en-US" sz="2000" dirty="0" smtClean="0">
                <a:latin typeface="Candara" panose="020E0502030303020204" pitchFamily="34" charset="0"/>
              </a:rPr>
              <a:t>) for short distances. </a:t>
            </a:r>
            <a:endParaRPr lang="ar-SA" sz="2000" dirty="0" smtClean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Residential gateway </a:t>
            </a:r>
            <a:r>
              <a:rPr lang="en-US" sz="2000" dirty="0" smtClean="0">
                <a:latin typeface="Candara" panose="020E0502030303020204" pitchFamily="34" charset="0"/>
              </a:rPr>
              <a:t>and the home network, which is the </a:t>
            </a:r>
            <a:r>
              <a:rPr lang="en-US" sz="2000" b="1" dirty="0" smtClean="0">
                <a:latin typeface="Candara" panose="020E0502030303020204" pitchFamily="34" charset="0"/>
              </a:rPr>
              <a:t>CPE</a:t>
            </a:r>
            <a:r>
              <a:rPr lang="en-US" sz="2000" dirty="0" smtClean="0">
                <a:latin typeface="Candara" panose="020E0502030303020204" pitchFamily="34" charset="0"/>
              </a:rPr>
              <a:t> network for residences, will be the subject of this chapter.</a:t>
            </a:r>
            <a:endParaRPr lang="en-US" sz="2000" dirty="0"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39720" y="8683826"/>
            <a:ext cx="18998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premises </a:t>
            </a:r>
            <a:r>
              <a:rPr lang="ar-SA" dirty="0" smtClean="0">
                <a:latin typeface="Candara" panose="020E0502030303020204" pitchFamily="34" charset="0"/>
              </a:rPr>
              <a:t>الأماكن – مباني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42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 txBox="1">
            <a:spLocks noGrp="1"/>
          </p:cNvSpPr>
          <p:nvPr>
            <p:ph type="title"/>
          </p:nvPr>
        </p:nvSpPr>
        <p:spPr>
          <a:xfrm>
            <a:off x="282994" y="558054"/>
            <a:ext cx="57149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200" b="1" dirty="0">
                <a:solidFill>
                  <a:srgbClr val="002060"/>
                </a:solidFill>
              </a:rPr>
              <a:t>Security Management</a:t>
            </a:r>
          </a:p>
        </p:txBody>
      </p:sp>
      <p:cxnSp>
        <p:nvCxnSpPr>
          <p:cNvPr id="642" name="Shape 642"/>
          <p:cNvCxnSpPr/>
          <p:nvPr/>
        </p:nvCxnSpPr>
        <p:spPr>
          <a:xfrm>
            <a:off x="336176" y="32766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43" name="Shape 643"/>
          <p:cNvSpPr txBox="1"/>
          <p:nvPr/>
        </p:nvSpPr>
        <p:spPr>
          <a:xfrm>
            <a:off x="-273424" y="32766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646" name="Shape 646"/>
          <p:cNvSpPr txBox="1"/>
          <p:nvPr/>
        </p:nvSpPr>
        <p:spPr>
          <a:xfrm>
            <a:off x="244101" y="5497512"/>
            <a:ext cx="254000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647" name="Shape 647"/>
          <p:cNvSpPr txBox="1"/>
          <p:nvPr/>
        </p:nvSpPr>
        <p:spPr>
          <a:xfrm>
            <a:off x="259976" y="3733800"/>
            <a:ext cx="11394142" cy="4997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2200" b="1" dirty="0">
                <a:solidFill>
                  <a:srgbClr val="800000"/>
                </a:solidFill>
                <a:latin typeface="Candara" panose="020E0502030303020204" pitchFamily="34" charset="0"/>
              </a:rPr>
              <a:t> Evolution:</a:t>
            </a:r>
          </a:p>
          <a:p>
            <a:pPr marL="457200" indent="-457200">
              <a:spcAft>
                <a:spcPts val="6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2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200" b="1" dirty="0">
                <a:solidFill>
                  <a:srgbClr val="800000"/>
                </a:solidFill>
                <a:latin typeface="Candara" panose="020E0502030303020204" pitchFamily="34" charset="0"/>
              </a:rPr>
              <a:t>WAP (Wireless Application Protocol) Security</a:t>
            </a:r>
          </a:p>
          <a:p>
            <a:pPr marL="914400" lvl="1" indent="-457200"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200" b="1" dirty="0">
                <a:solidFill>
                  <a:schemeClr val="dk1"/>
                </a:solidFill>
                <a:latin typeface="Candara" panose="020E0502030303020204" pitchFamily="34" charset="0"/>
              </a:rPr>
              <a:t>WAP Wireless transport layer security (WTLS)</a:t>
            </a:r>
          </a:p>
          <a:p>
            <a:pPr marL="1371600" lvl="2" indent="-457200"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Candara" panose="020E0502030303020204" pitchFamily="34" charset="0"/>
              </a:rPr>
              <a:t>Based on transport layer security (</a:t>
            </a:r>
            <a:r>
              <a:rPr lang="en-US" sz="2200" b="1" dirty="0">
                <a:solidFill>
                  <a:srgbClr val="002060"/>
                </a:solidFill>
                <a:latin typeface="Candara" panose="020E0502030303020204" pitchFamily="34" charset="0"/>
              </a:rPr>
              <a:t>TLS</a:t>
            </a:r>
            <a:r>
              <a:rPr lang="en-US" sz="2200" dirty="0">
                <a:solidFill>
                  <a:srgbClr val="002060"/>
                </a:solidFill>
                <a:latin typeface="Candara" panose="020E0502030303020204" pitchFamily="34" charset="0"/>
              </a:rPr>
              <a:t>) </a:t>
            </a:r>
            <a:r>
              <a:rPr lang="en-US" sz="22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or </a:t>
            </a:r>
            <a:r>
              <a:rPr lang="en-US" sz="2200" dirty="0">
                <a:solidFill>
                  <a:srgbClr val="002060"/>
                </a:solidFill>
                <a:latin typeface="Candara" panose="020E0502030303020204" pitchFamily="34" charset="0"/>
              </a:rPr>
              <a:t>secured sockets shell (</a:t>
            </a:r>
            <a:r>
              <a:rPr lang="en-US" sz="2200" b="1" dirty="0">
                <a:solidFill>
                  <a:srgbClr val="002060"/>
                </a:solidFill>
                <a:latin typeface="Candara" panose="020E0502030303020204" pitchFamily="34" charset="0"/>
              </a:rPr>
              <a:t>SSL</a:t>
            </a:r>
            <a:r>
              <a:rPr lang="en-US" sz="2200" dirty="0">
                <a:solidFill>
                  <a:srgbClr val="002060"/>
                </a:solidFill>
                <a:latin typeface="Candara" panose="020E0502030303020204" pitchFamily="34" charset="0"/>
              </a:rPr>
              <a:t>)</a:t>
            </a:r>
          </a:p>
          <a:p>
            <a:pPr marL="1371600" lvl="2" indent="-457200"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Candara" panose="020E0502030303020204" pitchFamily="34" charset="0"/>
              </a:rPr>
              <a:t> “</a:t>
            </a:r>
            <a:r>
              <a:rPr lang="en-US" sz="2200" b="1" dirty="0">
                <a:solidFill>
                  <a:srgbClr val="002060"/>
                </a:solidFill>
                <a:latin typeface="Candara" panose="020E0502030303020204" pitchFamily="34" charset="0"/>
              </a:rPr>
              <a:t>Walled garden</a:t>
            </a:r>
            <a:r>
              <a:rPr lang="en-US" sz="2200" dirty="0">
                <a:solidFill>
                  <a:srgbClr val="002060"/>
                </a:solidFill>
                <a:latin typeface="Candara" panose="020E0502030303020204" pitchFamily="34" charset="0"/>
              </a:rPr>
              <a:t>” “</a:t>
            </a:r>
            <a:r>
              <a:rPr lang="en-US" sz="2200" b="1" dirty="0">
                <a:solidFill>
                  <a:srgbClr val="002060"/>
                </a:solidFill>
                <a:latin typeface="Candara" panose="020E0502030303020204" pitchFamily="34" charset="0"/>
              </a:rPr>
              <a:t>vertical</a:t>
            </a:r>
            <a:r>
              <a:rPr lang="en-US" sz="2200" dirty="0">
                <a:solidFill>
                  <a:srgbClr val="002060"/>
                </a:solidFill>
                <a:latin typeface="Candara" panose="020E0502030303020204" pitchFamily="34" charset="0"/>
              </a:rPr>
              <a:t>” </a:t>
            </a:r>
            <a:r>
              <a:rPr lang="en-US" sz="22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integrated approach</a:t>
            </a:r>
            <a:endParaRPr lang="en-US" sz="2200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marL="457200" indent="-457200">
              <a:spcAft>
                <a:spcPts val="6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2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200" b="1" dirty="0">
                <a:solidFill>
                  <a:srgbClr val="800000"/>
                </a:solidFill>
                <a:latin typeface="Candara" panose="020E0502030303020204" pitchFamily="34" charset="0"/>
              </a:rPr>
              <a:t>WEP	Wired Equivalent Privacy</a:t>
            </a:r>
          </a:p>
          <a:p>
            <a:pPr marL="457200" indent="-457200">
              <a:spcAft>
                <a:spcPts val="6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2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200" b="1" dirty="0">
                <a:solidFill>
                  <a:srgbClr val="800000"/>
                </a:solidFill>
                <a:latin typeface="Candara" panose="020E0502030303020204" pitchFamily="34" charset="0"/>
              </a:rPr>
              <a:t>WPA	WiFi Protected Access </a:t>
            </a:r>
          </a:p>
          <a:p>
            <a:pPr marL="457200" indent="-457200">
              <a:spcAft>
                <a:spcPts val="6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2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200" b="1" dirty="0">
                <a:solidFill>
                  <a:srgbClr val="800000"/>
                </a:solidFill>
                <a:latin typeface="Candara" panose="020E0502030303020204" pitchFamily="34" charset="0"/>
              </a:rPr>
              <a:t>WPA2	WPA with IEEE 802.11i</a:t>
            </a:r>
          </a:p>
          <a:p>
            <a:pPr marL="457200" indent="-457200">
              <a:spcAft>
                <a:spcPts val="6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2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200" b="1" dirty="0">
                <a:solidFill>
                  <a:srgbClr val="800000"/>
                </a:solidFill>
                <a:latin typeface="Candara" panose="020E0502030303020204" pitchFamily="34" charset="0"/>
              </a:rPr>
              <a:t>3G network security</a:t>
            </a:r>
          </a:p>
          <a:p>
            <a:pPr marL="914400" lvl="1" indent="-457200"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Candara" panose="020E0502030303020204" pitchFamily="34" charset="0"/>
              </a:rPr>
              <a:t>3GPP</a:t>
            </a:r>
            <a:r>
              <a:rPr lang="en-US" sz="2200" dirty="0">
                <a:solidFill>
                  <a:schemeClr val="dk1"/>
                </a:solidFill>
                <a:latin typeface="Candara" panose="020E0502030303020204" pitchFamily="34" charset="0"/>
              </a:rPr>
              <a:t> (</a:t>
            </a:r>
            <a:r>
              <a:rPr lang="en-US" sz="2200" dirty="0">
                <a:solidFill>
                  <a:srgbClr val="002060"/>
                </a:solidFill>
                <a:latin typeface="Candara" panose="020E0502030303020204" pitchFamily="34" charset="0"/>
              </a:rPr>
              <a:t>Third Generation Partnership Project</a:t>
            </a:r>
            <a:r>
              <a:rPr lang="en-US" sz="2200" dirty="0">
                <a:solidFill>
                  <a:schemeClr val="dk1"/>
                </a:solidFill>
                <a:latin typeface="Candara" panose="020E0502030303020204" pitchFamily="34" charset="0"/>
              </a:rPr>
              <a:t>) </a:t>
            </a:r>
            <a:r>
              <a:rPr lang="en-US" sz="2200" dirty="0" smtClean="0">
                <a:solidFill>
                  <a:schemeClr val="dk1"/>
                </a:solidFill>
                <a:latin typeface="Candara" panose="020E0502030303020204" pitchFamily="34" charset="0"/>
              </a:rPr>
              <a:t>and </a:t>
            </a:r>
            <a:r>
              <a:rPr lang="en-US" sz="2200" b="1" dirty="0">
                <a:solidFill>
                  <a:srgbClr val="002060"/>
                </a:solidFill>
                <a:latin typeface="Candara" panose="020E0502030303020204" pitchFamily="34" charset="0"/>
              </a:rPr>
              <a:t>3GPP2</a:t>
            </a:r>
            <a:r>
              <a:rPr lang="en-US" sz="2200" dirty="0">
                <a:solidFill>
                  <a:schemeClr val="dk1"/>
                </a:solidFill>
                <a:latin typeface="Candara" panose="020E0502030303020204" pitchFamily="34" charset="0"/>
              </a:rPr>
              <a:t> plan for IP to wireless device</a:t>
            </a:r>
          </a:p>
          <a:p>
            <a:pPr marL="914400" lvl="1" indent="-457200"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Candara" panose="020E0502030303020204" pitchFamily="34" charset="0"/>
              </a:rPr>
              <a:t>Open standard SNMP-based</a:t>
            </a:r>
          </a:p>
        </p:txBody>
      </p:sp>
      <p:pic>
        <p:nvPicPr>
          <p:cNvPr id="649" name="Shape 6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564" y="1149351"/>
            <a:ext cx="6329361" cy="19827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2" name="Shape 652"/>
          <p:cNvCxnSpPr/>
          <p:nvPr/>
        </p:nvCxnSpPr>
        <p:spPr>
          <a:xfrm>
            <a:off x="259976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53" name="Shape 653"/>
          <p:cNvSpPr txBox="1"/>
          <p:nvPr/>
        </p:nvSpPr>
        <p:spPr>
          <a:xfrm>
            <a:off x="259976" y="0"/>
            <a:ext cx="5761036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15         			Broadband Home Networks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84571" y="558054"/>
            <a:ext cx="49023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ndara" panose="020E0502030303020204" pitchFamily="34" charset="0"/>
              </a:rPr>
              <a:t>Service providers use proprietary schemes, what</a:t>
            </a:r>
          </a:p>
          <a:p>
            <a:r>
              <a:rPr lang="en-US" sz="1800" dirty="0">
                <a:latin typeface="Candara" panose="020E0502030303020204" pitchFamily="34" charset="0"/>
              </a:rPr>
              <a:t>is described as the "</a:t>
            </a:r>
            <a:r>
              <a:rPr lang="en-US" sz="1800" dirty="0">
                <a:solidFill>
                  <a:srgbClr val="002060"/>
                </a:solidFill>
                <a:latin typeface="Candara" panose="020E0502030303020204" pitchFamily="34" charset="0"/>
              </a:rPr>
              <a:t>Walled Garden</a:t>
            </a:r>
            <a:r>
              <a:rPr lang="en-US" sz="1800" dirty="0">
                <a:latin typeface="Candara" panose="020E0502030303020204" pitchFamily="34" charset="0"/>
              </a:rPr>
              <a:t>" approach</a:t>
            </a:r>
            <a:r>
              <a:rPr lang="en-US" sz="1800" dirty="0" smtClean="0">
                <a:latin typeface="Candara" panose="020E0502030303020204" pitchFamily="34" charset="0"/>
              </a:rPr>
              <a:t>.</a:t>
            </a:r>
          </a:p>
          <a:p>
            <a:endParaRPr lang="en-US" sz="1800" dirty="0">
              <a:latin typeface="Candara" panose="020E0502030303020204" pitchFamily="34" charset="0"/>
            </a:endParaRPr>
          </a:p>
          <a:p>
            <a:endParaRPr lang="en-US" sz="18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Shape 659"/>
          <p:cNvSpPr txBox="1">
            <a:spLocks noGrp="1"/>
          </p:cNvSpPr>
          <p:nvPr>
            <p:ph type="title"/>
          </p:nvPr>
        </p:nvSpPr>
        <p:spPr>
          <a:xfrm>
            <a:off x="174813" y="592138"/>
            <a:ext cx="68580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</a:rPr>
              <a:t>WLAN Broadband </a:t>
            </a:r>
            <a:r>
              <a:rPr lang="en-US" sz="3200" b="1" dirty="0">
                <a:solidFill>
                  <a:srgbClr val="993366"/>
                </a:solidFill>
              </a:rPr>
              <a:t>QoS Issues</a:t>
            </a:r>
          </a:p>
        </p:txBody>
      </p:sp>
      <p:sp>
        <p:nvSpPr>
          <p:cNvPr id="663" name="Shape 663"/>
          <p:cNvSpPr txBox="1"/>
          <p:nvPr/>
        </p:nvSpPr>
        <p:spPr>
          <a:xfrm>
            <a:off x="708212" y="5029201"/>
            <a:ext cx="65532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</a:pPr>
            <a:endParaRPr sz="20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cxnSp>
        <p:nvCxnSpPr>
          <p:cNvPr id="664" name="Shape 664"/>
          <p:cNvCxnSpPr/>
          <p:nvPr/>
        </p:nvCxnSpPr>
        <p:spPr>
          <a:xfrm>
            <a:off x="609600" y="8472296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65" name="Shape 665"/>
          <p:cNvSpPr txBox="1"/>
          <p:nvPr/>
        </p:nvSpPr>
        <p:spPr>
          <a:xfrm>
            <a:off x="0" y="8472296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666" name="Shape 666"/>
          <p:cNvSpPr txBox="1"/>
          <p:nvPr/>
        </p:nvSpPr>
        <p:spPr>
          <a:xfrm>
            <a:off x="174813" y="1069600"/>
            <a:ext cx="11676528" cy="73062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Broadband comprises: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669900"/>
                </a:solidFill>
                <a:latin typeface="Candara" panose="020E0502030303020204" pitchFamily="34" charset="0"/>
              </a:rPr>
              <a:t>Voice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: Real-time data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669900"/>
                </a:solidFill>
                <a:latin typeface="Candara" panose="020E0502030303020204" pitchFamily="34" charset="0"/>
              </a:rPr>
              <a:t>Video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: Streaming data with/without delay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669900"/>
                </a:solidFill>
                <a:latin typeface="Candara" panose="020E0502030303020204" pitchFamily="34" charset="0"/>
              </a:rPr>
              <a:t>Data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: Non-real time data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Broadband QoS determined by </a:t>
            </a:r>
            <a:r>
              <a:rPr lang="en-US" sz="2000" b="1" dirty="0">
                <a:solidFill>
                  <a:srgbClr val="002060"/>
                </a:solidFill>
                <a:latin typeface="Candara" panose="020E0502030303020204" pitchFamily="34" charset="0"/>
              </a:rPr>
              <a:t>MAC 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and </a:t>
            </a:r>
            <a:r>
              <a:rPr lang="en-US" sz="2000" b="1" dirty="0">
                <a:solidFill>
                  <a:srgbClr val="002060"/>
                </a:solidFill>
                <a:latin typeface="Candara" panose="020E0502030303020204" pitchFamily="34" charset="0"/>
              </a:rPr>
              <a:t>PHY layers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The </a:t>
            </a:r>
            <a:r>
              <a:rPr lang="en-US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QoS</a:t>
            </a:r>
            <a:r>
              <a:rPr lang="en-US" sz="20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Parameters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: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rgbClr val="669900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669900"/>
                </a:solidFill>
                <a:latin typeface="Candara" panose="020E0502030303020204" pitchFamily="34" charset="0"/>
              </a:rPr>
              <a:t>Datarate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rgbClr val="669900"/>
                </a:solidFill>
                <a:latin typeface="Candara" panose="020E0502030303020204" pitchFamily="34" charset="0"/>
              </a:rPr>
              <a:t> Delay bound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rgbClr val="669900"/>
                </a:solidFill>
                <a:latin typeface="Candara" panose="020E0502030303020204" pitchFamily="34" charset="0"/>
              </a:rPr>
              <a:t> Jitter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Two types 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of media access (MAC)</a:t>
            </a:r>
          </a:p>
          <a:p>
            <a:pPr marL="914400" lvl="1" indent="-457200">
              <a:spcAft>
                <a:spcPts val="6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rgbClr val="800000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andara" panose="020E0502030303020204" pitchFamily="34" charset="0"/>
              </a:rPr>
              <a:t>DCF</a:t>
            </a:r>
            <a:r>
              <a:rPr lang="en-US" sz="2000" dirty="0">
                <a:solidFill>
                  <a:srgbClr val="800000"/>
                </a:solidFill>
                <a:latin typeface="Candara" panose="020E0502030303020204" pitchFamily="34" charset="0"/>
              </a:rPr>
              <a:t> (Distributed Control Function): </a:t>
            </a:r>
            <a:r>
              <a:rPr lang="en-US" sz="2000" dirty="0">
                <a:solidFill>
                  <a:srgbClr val="669900"/>
                </a:solidFill>
                <a:latin typeface="Candara" panose="020E0502030303020204" pitchFamily="34" charset="0"/>
              </a:rPr>
              <a:t>CSMA/CA</a:t>
            </a:r>
          </a:p>
          <a:p>
            <a:pPr marL="914400" lvl="1" indent="-457200">
              <a:spcAft>
                <a:spcPts val="6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rgbClr val="800000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andara" panose="020E0502030303020204" pitchFamily="34" charset="0"/>
              </a:rPr>
              <a:t>PCF</a:t>
            </a:r>
            <a:r>
              <a:rPr lang="en-US" sz="2000" dirty="0">
                <a:solidFill>
                  <a:srgbClr val="800000"/>
                </a:solidFill>
                <a:latin typeface="Candara" panose="020E0502030303020204" pitchFamily="34" charset="0"/>
              </a:rPr>
              <a:t> (Point Control Function): </a:t>
            </a:r>
            <a:r>
              <a:rPr lang="en-US" sz="2000" dirty="0">
                <a:solidFill>
                  <a:srgbClr val="669900"/>
                </a:solidFill>
                <a:latin typeface="Candara" panose="020E0502030303020204" pitchFamily="34" charset="0"/>
              </a:rPr>
              <a:t>Polled Xmission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Both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DCF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and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PCF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rgbClr val="800000"/>
                </a:solidFill>
                <a:latin typeface="Candara" panose="020E0502030303020204" pitchFamily="34" charset="0"/>
              </a:rPr>
              <a:t>fail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to satisfy broadband service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CC6600"/>
                </a:solidFill>
                <a:latin typeface="Candara" panose="020E0502030303020204" pitchFamily="34" charset="0"/>
              </a:rPr>
              <a:t>Range dependencies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Power level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Antenna </a:t>
            </a:r>
            <a:r>
              <a:rPr lang="en-US" sz="20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choice:</a:t>
            </a:r>
            <a:endParaRPr lang="en-US" sz="2000" dirty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pPr marL="914400" lvl="2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Diversity antenna focuses </a:t>
            </a:r>
            <a:r>
              <a:rPr lang="en-US" sz="2000" b="1" dirty="0">
                <a:solidFill>
                  <a:srgbClr val="002060"/>
                </a:solidFill>
                <a:latin typeface="Candara" panose="020E0502030303020204" pitchFamily="34" charset="0"/>
              </a:rPr>
              <a:t>beam</a:t>
            </a:r>
          </a:p>
          <a:p>
            <a:pPr marL="914400" lvl="2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Diversity reception improves </a:t>
            </a:r>
            <a:r>
              <a:rPr lang="en-US" sz="2000" b="1" dirty="0">
                <a:solidFill>
                  <a:srgbClr val="002060"/>
                </a:solidFill>
                <a:latin typeface="Candara" panose="020E0502030303020204" pitchFamily="34" charset="0"/>
              </a:rPr>
              <a:t>S/N ratio</a:t>
            </a:r>
          </a:p>
          <a:p>
            <a:pPr marL="914400" lvl="2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Candara" panose="020E0502030303020204" pitchFamily="34" charset="0"/>
              </a:rPr>
              <a:t>MIMO</a:t>
            </a: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 (Multiple Input Multiple Output</a:t>
            </a:r>
            <a:r>
              <a:rPr lang="en-US" sz="20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) technology </a:t>
            </a: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enhances reception</a:t>
            </a:r>
          </a:p>
          <a:p>
            <a:pPr>
              <a:spcBef>
                <a:spcPts val="900"/>
              </a:spcBef>
              <a:spcAft>
                <a:spcPts val="600"/>
              </a:spcAft>
              <a:buClr>
                <a:schemeClr val="dk1"/>
              </a:buClr>
            </a:pPr>
            <a:endParaRPr sz="20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cxnSp>
        <p:nvCxnSpPr>
          <p:cNvPr id="670" name="Shape 670"/>
          <p:cNvCxnSpPr/>
          <p:nvPr/>
        </p:nvCxnSpPr>
        <p:spPr>
          <a:xfrm>
            <a:off x="708212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71" name="Shape 671"/>
          <p:cNvSpPr txBox="1"/>
          <p:nvPr/>
        </p:nvSpPr>
        <p:spPr>
          <a:xfrm>
            <a:off x="708212" y="0"/>
            <a:ext cx="5761036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15         			Broadband Home Networks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Shape 677"/>
          <p:cNvSpPr txBox="1">
            <a:spLocks noGrp="1"/>
          </p:cNvSpPr>
          <p:nvPr>
            <p:ph type="title" idx="4294967295"/>
          </p:nvPr>
        </p:nvSpPr>
        <p:spPr>
          <a:xfrm>
            <a:off x="517525" y="428624"/>
            <a:ext cx="57149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</a:rPr>
              <a:t>IEEE 802.11e QoS Table</a:t>
            </a:r>
          </a:p>
        </p:txBody>
      </p:sp>
      <p:sp>
        <p:nvSpPr>
          <p:cNvPr id="680" name="Shape 680"/>
          <p:cNvSpPr txBox="1"/>
          <p:nvPr/>
        </p:nvSpPr>
        <p:spPr>
          <a:xfrm>
            <a:off x="517525" y="5497512"/>
            <a:ext cx="254000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681" name="Shape 681"/>
          <p:cNvSpPr txBox="1"/>
          <p:nvPr/>
        </p:nvSpPr>
        <p:spPr>
          <a:xfrm>
            <a:off x="533400" y="5029201"/>
            <a:ext cx="65532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</a:pPr>
            <a:endParaRPr sz="20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cxnSp>
        <p:nvCxnSpPr>
          <p:cNvPr id="682" name="Shape 682"/>
          <p:cNvCxnSpPr/>
          <p:nvPr/>
        </p:nvCxnSpPr>
        <p:spPr>
          <a:xfrm>
            <a:off x="609600" y="4876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83" name="Shape 683"/>
          <p:cNvSpPr txBox="1"/>
          <p:nvPr/>
        </p:nvSpPr>
        <p:spPr>
          <a:xfrm>
            <a:off x="0" y="4876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graphicFrame>
        <p:nvGraphicFramePr>
          <p:cNvPr id="685" name="Shape 685"/>
          <p:cNvGraphicFramePr/>
          <p:nvPr>
            <p:extLst>
              <p:ext uri="{D42A27DB-BD31-4B8C-83A1-F6EECF244321}">
                <p14:modId xmlns:p14="http://schemas.microsoft.com/office/powerpoint/2010/main" val="4202673194"/>
              </p:ext>
            </p:extLst>
          </p:nvPr>
        </p:nvGraphicFramePr>
        <p:xfrm>
          <a:off x="609600" y="1524000"/>
          <a:ext cx="5638775" cy="3200400"/>
        </p:xfrm>
        <a:graphic>
          <a:graphicData uri="http://schemas.openxmlformats.org/drawingml/2006/table">
            <a:tbl>
              <a:tblPr>
                <a:noFill/>
                <a:tableStyleId>{9DD5E2B4-F1C2-45F0-99DE-F309C4CA4BAB}</a:tableStyleId>
              </a:tblPr>
              <a:tblGrid>
                <a:gridCol w="1963725"/>
                <a:gridCol w="2220900"/>
                <a:gridCol w="1454150"/>
              </a:tblGrid>
              <a:tr h="355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UP (user priority)</a:t>
                      </a:r>
                    </a:p>
                  </a:txBody>
                  <a:tcPr marL="0" marR="0" marT="0" marB="0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AC (access category)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Service type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2 </a:t>
                      </a:r>
                    </a:p>
                  </a:txBody>
                  <a:tcPr marL="0" marR="0" marT="0" marB="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Best Effort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1 </a:t>
                      </a:r>
                    </a:p>
                  </a:txBody>
                  <a:tcPr marL="0" marR="0" marT="0" marB="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Best Effort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0 </a:t>
                      </a:r>
                    </a:p>
                  </a:txBody>
                  <a:tcPr marL="0" marR="0" marT="0" marB="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Best Effort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3 </a:t>
                      </a:r>
                    </a:p>
                  </a:txBody>
                  <a:tcPr marL="0" marR="0" marT="0" marB="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1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Video Probe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4 </a:t>
                      </a:r>
                    </a:p>
                  </a:txBody>
                  <a:tcPr marL="0" marR="0" marT="0" marB="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2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Video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5 </a:t>
                      </a:r>
                    </a:p>
                  </a:txBody>
                  <a:tcPr marL="0" marR="0" marT="0" marB="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2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Video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6 </a:t>
                      </a:r>
                    </a:p>
                  </a:txBody>
                  <a:tcPr marL="0" marR="0" marT="0" marB="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3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Voice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7 </a:t>
                      </a:r>
                    </a:p>
                  </a:txBody>
                  <a:tcPr marL="0" marR="0" marT="0" marB="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3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Voice 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88" name="Shape 688"/>
          <p:cNvCxnSpPr/>
          <p:nvPr/>
        </p:nvCxnSpPr>
        <p:spPr>
          <a:xfrm>
            <a:off x="533400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89" name="Shape 689"/>
          <p:cNvSpPr txBox="1"/>
          <p:nvPr/>
        </p:nvSpPr>
        <p:spPr>
          <a:xfrm>
            <a:off x="533400" y="0"/>
            <a:ext cx="5761036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15         			Broadband Home Networks</a:t>
            </a:r>
          </a:p>
        </p:txBody>
      </p:sp>
      <p:sp>
        <p:nvSpPr>
          <p:cNvPr id="690" name="Shape 690"/>
          <p:cNvSpPr txBox="1"/>
          <p:nvPr/>
        </p:nvSpPr>
        <p:spPr>
          <a:xfrm>
            <a:off x="609600" y="1066800"/>
            <a:ext cx="55626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b="1" dirty="0">
                <a:solidFill>
                  <a:schemeClr val="dk1"/>
                </a:solidFill>
                <a:latin typeface="Candara" panose="020E0502030303020204" pitchFamily="34" charset="0"/>
              </a:rPr>
              <a:t>Table 15.2  IEEE 802.11e QoS Table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Shape 695"/>
          <p:cNvSpPr txBox="1"/>
          <p:nvPr/>
        </p:nvSpPr>
        <p:spPr>
          <a:xfrm>
            <a:off x="5125572" y="8102601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r>
              <a:rPr lang="en-US" dirty="0">
                <a:solidFill>
                  <a:schemeClr val="dk1"/>
                </a:solidFill>
                <a:latin typeface="Candara" panose="020E0502030303020204" pitchFamily="34" charset="0"/>
              </a:rPr>
              <a:t>*</a:t>
            </a:r>
          </a:p>
        </p:txBody>
      </p:sp>
      <p:sp>
        <p:nvSpPr>
          <p:cNvPr id="696" name="Shape 696"/>
          <p:cNvSpPr txBox="1">
            <a:spLocks noGrp="1"/>
          </p:cNvSpPr>
          <p:nvPr>
            <p:ph type="title" idx="4294967295"/>
          </p:nvPr>
        </p:nvSpPr>
        <p:spPr>
          <a:xfrm>
            <a:off x="744072" y="304800"/>
            <a:ext cx="57149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200" b="1" dirty="0">
                <a:solidFill>
                  <a:schemeClr val="dk2"/>
                </a:solidFill>
              </a:rPr>
              <a:t>802.11 </a:t>
            </a:r>
            <a:r>
              <a:rPr lang="en-US" sz="3200" b="1" dirty="0">
                <a:solidFill>
                  <a:srgbClr val="0070C0"/>
                </a:solidFill>
              </a:rPr>
              <a:t>MIB</a:t>
            </a:r>
          </a:p>
        </p:txBody>
      </p:sp>
      <p:cxnSp>
        <p:nvCxnSpPr>
          <p:cNvPr id="697" name="Shape 697"/>
          <p:cNvCxnSpPr/>
          <p:nvPr/>
        </p:nvCxnSpPr>
        <p:spPr>
          <a:xfrm>
            <a:off x="820271" y="4724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98" name="Shape 698"/>
          <p:cNvSpPr txBox="1"/>
          <p:nvPr/>
        </p:nvSpPr>
        <p:spPr>
          <a:xfrm>
            <a:off x="210671" y="47244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cxnSp>
        <p:nvCxnSpPr>
          <p:cNvPr id="699" name="Shape 699"/>
          <p:cNvCxnSpPr/>
          <p:nvPr/>
        </p:nvCxnSpPr>
        <p:spPr>
          <a:xfrm>
            <a:off x="896471" y="80772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00" name="Shape 700"/>
          <p:cNvSpPr txBox="1"/>
          <p:nvPr/>
        </p:nvSpPr>
        <p:spPr>
          <a:xfrm>
            <a:off x="2039471" y="8153400"/>
            <a:ext cx="3429000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</a:pPr>
            <a:endParaRPr sz="20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701" name="Shape 701"/>
          <p:cNvSpPr txBox="1"/>
          <p:nvPr/>
        </p:nvSpPr>
        <p:spPr>
          <a:xfrm>
            <a:off x="728196" y="5497512"/>
            <a:ext cx="254000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702" name="Shape 702"/>
          <p:cNvSpPr txBox="1"/>
          <p:nvPr/>
        </p:nvSpPr>
        <p:spPr>
          <a:xfrm>
            <a:off x="6078072" y="8253412"/>
            <a:ext cx="6857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</a:pPr>
            <a:endParaRPr sz="20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pic>
        <p:nvPicPr>
          <p:cNvPr id="703" name="Shape 7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7621" y="1068387"/>
            <a:ext cx="4667250" cy="36020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04" name="Shape 704"/>
          <p:cNvGraphicFramePr/>
          <p:nvPr>
            <p:extLst>
              <p:ext uri="{D42A27DB-BD31-4B8C-83A1-F6EECF244321}">
                <p14:modId xmlns:p14="http://schemas.microsoft.com/office/powerpoint/2010/main" val="3273958285"/>
              </p:ext>
            </p:extLst>
          </p:nvPr>
        </p:nvGraphicFramePr>
        <p:xfrm>
          <a:off x="515471" y="5334000"/>
          <a:ext cx="6248375" cy="1736725"/>
        </p:xfrm>
        <a:graphic>
          <a:graphicData uri="http://schemas.openxmlformats.org/drawingml/2006/table">
            <a:tbl>
              <a:tblPr>
                <a:noFill/>
                <a:tableStyleId>{9DD5E2B4-F1C2-45F0-99DE-F309C4CA4BAB}</a:tableStyleId>
              </a:tblPr>
              <a:tblGrid>
                <a:gridCol w="990600"/>
                <a:gridCol w="1357300"/>
                <a:gridCol w="3900475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Entity</a:t>
                      </a:r>
                    </a:p>
                  </a:txBody>
                  <a:tcPr marL="0" marR="0" marT="0" marB="0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OID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Description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dot11smt</a:t>
                      </a:r>
                    </a:p>
                  </a:txBody>
                  <a:tcPr marL="0" marR="0" marT="0" marB="0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ieee802dot11 1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Station management attributes: WEP security, power, transmission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dot11mac</a:t>
                      </a:r>
                    </a:p>
                  </a:txBody>
                  <a:tcPr marL="0" marR="0" marT="0" marB="0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ieee802dot11 2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Mac attributes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dot11res</a:t>
                      </a:r>
                    </a:p>
                  </a:txBody>
                  <a:tcPr marL="0" marR="0" marT="0" marB="0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ieee802dot11 3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Resource type attributes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dot11phy</a:t>
                      </a:r>
                    </a:p>
                  </a:txBody>
                  <a:tcPr marL="0" marR="0" marT="0" marB="0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ieee802dot11 4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Physical attributes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05" name="Shape 705"/>
          <p:cNvCxnSpPr/>
          <p:nvPr/>
        </p:nvCxnSpPr>
        <p:spPr>
          <a:xfrm>
            <a:off x="896471" y="80772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06" name="Shape 706"/>
          <p:cNvSpPr txBox="1"/>
          <p:nvPr/>
        </p:nvSpPr>
        <p:spPr>
          <a:xfrm>
            <a:off x="2039471" y="8077201"/>
            <a:ext cx="3494086" cy="5540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Network Management: Principles and Practice</a:t>
            </a:r>
          </a:p>
          <a:p>
            <a:pPr algn="ctr">
              <a:spcBef>
                <a:spcPts val="600"/>
              </a:spcBef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©  Mani Subramanian 2010</a:t>
            </a:r>
          </a:p>
        </p:txBody>
      </p:sp>
      <p:cxnSp>
        <p:nvCxnSpPr>
          <p:cNvPr id="707" name="Shape 707"/>
          <p:cNvCxnSpPr/>
          <p:nvPr/>
        </p:nvCxnSpPr>
        <p:spPr>
          <a:xfrm>
            <a:off x="744071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08" name="Shape 708"/>
          <p:cNvSpPr txBox="1"/>
          <p:nvPr/>
        </p:nvSpPr>
        <p:spPr>
          <a:xfrm>
            <a:off x="744071" y="0"/>
            <a:ext cx="5761036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15         			Broadband Home Networks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Shape 714"/>
          <p:cNvSpPr txBox="1">
            <a:spLocks noGrp="1"/>
          </p:cNvSpPr>
          <p:nvPr>
            <p:ph type="title" idx="4294967295"/>
          </p:nvPr>
        </p:nvSpPr>
        <p:spPr>
          <a:xfrm>
            <a:off x="152400" y="502513"/>
            <a:ext cx="63246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2800" b="1" dirty="0">
                <a:solidFill>
                  <a:srgbClr val="0070C0"/>
                </a:solidFill>
              </a:rPr>
              <a:t>Centralized Management of </a:t>
            </a:r>
            <a:r>
              <a:rPr lang="en-US" sz="2800" b="1" dirty="0">
                <a:solidFill>
                  <a:srgbClr val="002060"/>
                </a:solidFill>
              </a:rPr>
              <a:t>WLANs</a:t>
            </a:r>
          </a:p>
        </p:txBody>
      </p:sp>
      <p:cxnSp>
        <p:nvCxnSpPr>
          <p:cNvPr id="715" name="Shape 715"/>
          <p:cNvCxnSpPr/>
          <p:nvPr/>
        </p:nvCxnSpPr>
        <p:spPr>
          <a:xfrm>
            <a:off x="609600" y="5715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16" name="Shape 716"/>
          <p:cNvSpPr txBox="1"/>
          <p:nvPr/>
        </p:nvSpPr>
        <p:spPr>
          <a:xfrm>
            <a:off x="0" y="57150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719" name="Shape 719"/>
          <p:cNvSpPr txBox="1"/>
          <p:nvPr/>
        </p:nvSpPr>
        <p:spPr>
          <a:xfrm>
            <a:off x="517525" y="5497512"/>
            <a:ext cx="254000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</a:p>
        </p:txBody>
      </p:sp>
      <p:pic>
        <p:nvPicPr>
          <p:cNvPr id="721" name="Shape 7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524" y="1031149"/>
            <a:ext cx="6115049" cy="4507639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Shape 722"/>
          <p:cNvSpPr txBox="1"/>
          <p:nvPr/>
        </p:nvSpPr>
        <p:spPr>
          <a:xfrm>
            <a:off x="71716" y="6096000"/>
            <a:ext cx="11905129" cy="19383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CAPWAP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interoperable protocol standard 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Centralized Access Controller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manages multiple </a:t>
            </a:r>
            <a:r>
              <a:rPr lang="en-US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BSSs</a:t>
            </a:r>
            <a:r>
              <a:rPr lang="en-US" sz="20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via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Wireless Termination Points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(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WTPs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)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CAPWAP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– IETF </a:t>
            </a:r>
            <a:r>
              <a:rPr lang="en-US" sz="2000" dirty="0">
                <a:solidFill>
                  <a:srgbClr val="002060"/>
                </a:solidFill>
                <a:latin typeface="Candara" panose="020E0502030303020204" pitchFamily="34" charset="0"/>
              </a:rPr>
              <a:t>compatibility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achieved by </a:t>
            </a:r>
            <a:r>
              <a:rPr lang="en-US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one-to-one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relationship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between </a:t>
            </a:r>
            <a:r>
              <a:rPr lang="en-US" sz="2000" i="1" dirty="0">
                <a:solidFill>
                  <a:srgbClr val="CC6600"/>
                </a:solidFill>
                <a:latin typeface="Candara" panose="020E0502030303020204" pitchFamily="34" charset="0"/>
              </a:rPr>
              <a:t>ifIndex</a:t>
            </a:r>
            <a:r>
              <a:rPr lang="en-US" sz="2000" dirty="0">
                <a:solidFill>
                  <a:srgbClr val="CC660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and </a:t>
            </a:r>
            <a:r>
              <a:rPr lang="en-US" sz="2000" dirty="0">
                <a:solidFill>
                  <a:srgbClr val="CC6600"/>
                </a:solidFill>
                <a:latin typeface="Candara" panose="020E0502030303020204" pitchFamily="34" charset="0"/>
              </a:rPr>
              <a:t>WTP ID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+ </a:t>
            </a:r>
            <a:r>
              <a:rPr lang="en-US" sz="2000" dirty="0" smtClean="0">
                <a:solidFill>
                  <a:srgbClr val="CC6600"/>
                </a:solidFill>
                <a:latin typeface="Candara" panose="020E0502030303020204" pitchFamily="34" charset="0"/>
              </a:rPr>
              <a:t>Radio </a:t>
            </a:r>
            <a:r>
              <a:rPr lang="en-US" sz="2000" dirty="0">
                <a:solidFill>
                  <a:srgbClr val="CC6600"/>
                </a:solidFill>
                <a:latin typeface="Candara" panose="020E0502030303020204" pitchFamily="34" charset="0"/>
              </a:rPr>
              <a:t>ID</a:t>
            </a:r>
          </a:p>
        </p:txBody>
      </p:sp>
      <p:cxnSp>
        <p:nvCxnSpPr>
          <p:cNvPr id="725" name="Shape 725"/>
          <p:cNvCxnSpPr/>
          <p:nvPr/>
        </p:nvCxnSpPr>
        <p:spPr>
          <a:xfrm>
            <a:off x="533400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26" name="Shape 726"/>
          <p:cNvSpPr txBox="1"/>
          <p:nvPr/>
        </p:nvSpPr>
        <p:spPr>
          <a:xfrm>
            <a:off x="533400" y="0"/>
            <a:ext cx="5761036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15         			Broadband Home Networks</a:t>
            </a:r>
          </a:p>
        </p:txBody>
      </p:sp>
      <p:sp>
        <p:nvSpPr>
          <p:cNvPr id="727" name="Shape 727"/>
          <p:cNvSpPr txBox="1"/>
          <p:nvPr/>
        </p:nvSpPr>
        <p:spPr>
          <a:xfrm>
            <a:off x="685800" y="5410200"/>
            <a:ext cx="55626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b="1" dirty="0">
                <a:solidFill>
                  <a:schemeClr val="dk1"/>
                </a:solidFill>
                <a:latin typeface="Candara" panose="020E0502030303020204" pitchFamily="34" charset="0"/>
              </a:rPr>
              <a:t>Figure 15.9  Centralized Management of WLANs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9173" y="559247"/>
            <a:ext cx="16450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(Wireless LAN)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6921674" y="1182231"/>
            <a:ext cx="50551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ndara" panose="020E0502030303020204" pitchFamily="34" charset="0"/>
              </a:rPr>
              <a:t>As a prelude to developing a MIB that makes all WLAN components, including APs, </a:t>
            </a:r>
            <a:r>
              <a:rPr lang="en-US" sz="1800" dirty="0" smtClean="0">
                <a:latin typeface="Candara" panose="020E0502030303020204" pitchFamily="34" charset="0"/>
              </a:rPr>
              <a:t>interoperable, the </a:t>
            </a:r>
            <a:r>
              <a:rPr lang="en-US" sz="1800" dirty="0">
                <a:latin typeface="Candara" panose="020E0502030303020204" pitchFamily="34" charset="0"/>
              </a:rPr>
              <a:t>broad set of AP functions has been divided into two categories: 802.11 functions, which </a:t>
            </a:r>
            <a:r>
              <a:rPr lang="en-US" sz="1800" dirty="0" smtClean="0">
                <a:latin typeface="Candara" panose="020E0502030303020204" pitchFamily="34" charset="0"/>
              </a:rPr>
              <a:t>include those </a:t>
            </a:r>
            <a:r>
              <a:rPr lang="en-US" sz="1800" dirty="0">
                <a:latin typeface="Candara" panose="020E0502030303020204" pitchFamily="34" charset="0"/>
              </a:rPr>
              <a:t>that are required by IEEE 802.11 standards, and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Configuration and Provisioning of</a:t>
            </a:r>
            <a:r>
              <a:rPr lang="en-US" sz="1800" b="1" dirty="0">
                <a:latin typeface="Candara" panose="020E0502030303020204" pitchFamily="34" charset="0"/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Wireless Access</a:t>
            </a:r>
            <a:r>
              <a:rPr lang="en-US" sz="1800" b="1" dirty="0" smtClean="0">
                <a:latin typeface="Candara" panose="020E0502030303020204" pitchFamily="34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Point</a:t>
            </a:r>
            <a:r>
              <a:rPr lang="en-US" sz="1800" dirty="0">
                <a:latin typeface="Candara" panose="020E0502030303020204" pitchFamily="34" charset="0"/>
              </a:rPr>
              <a:t> (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CAPWAP</a:t>
            </a:r>
            <a:r>
              <a:rPr lang="en-US" sz="1800" dirty="0">
                <a:latin typeface="Candara" panose="020E0502030303020204" pitchFamily="34" charset="0"/>
              </a:rPr>
              <a:t>) functions, which include those that are not required by IEEE 802.1 1, but </a:t>
            </a:r>
            <a:r>
              <a:rPr lang="en-US" sz="1800" dirty="0" smtClean="0">
                <a:latin typeface="Candara" panose="020E0502030303020204" pitchFamily="34" charset="0"/>
              </a:rPr>
              <a:t>are deemed </a:t>
            </a:r>
            <a:r>
              <a:rPr lang="en-US" sz="1800" dirty="0">
                <a:latin typeface="Candara" panose="020E0502030303020204" pitchFamily="34" charset="0"/>
              </a:rPr>
              <a:t>essential for control, configuration, and management of 802. 1 1 WLANs on a centrally </a:t>
            </a:r>
            <a:r>
              <a:rPr lang="en-US" sz="1800" dirty="0" smtClean="0">
                <a:latin typeface="Candara" panose="020E0502030303020204" pitchFamily="34" charset="0"/>
              </a:rPr>
              <a:t>managed basis</a:t>
            </a:r>
            <a:endParaRPr lang="en-US" sz="18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Shape 733"/>
          <p:cNvSpPr txBox="1">
            <a:spLocks noGrp="1"/>
          </p:cNvSpPr>
          <p:nvPr>
            <p:ph type="title" idx="4294967295"/>
          </p:nvPr>
        </p:nvSpPr>
        <p:spPr>
          <a:xfrm>
            <a:off x="546847" y="427035"/>
            <a:ext cx="56769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</a:rPr>
              <a:t>CAPWAP Base MIB</a:t>
            </a:r>
          </a:p>
        </p:txBody>
      </p:sp>
      <p:cxnSp>
        <p:nvCxnSpPr>
          <p:cNvPr id="734" name="Shape 734"/>
          <p:cNvCxnSpPr/>
          <p:nvPr/>
        </p:nvCxnSpPr>
        <p:spPr>
          <a:xfrm>
            <a:off x="609600" y="59436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35" name="Shape 735"/>
          <p:cNvSpPr txBox="1"/>
          <p:nvPr/>
        </p:nvSpPr>
        <p:spPr>
          <a:xfrm>
            <a:off x="0" y="59436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738" name="Shape 738"/>
          <p:cNvSpPr txBox="1"/>
          <p:nvPr/>
        </p:nvSpPr>
        <p:spPr>
          <a:xfrm>
            <a:off x="517525" y="5497512"/>
            <a:ext cx="254000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</a:p>
        </p:txBody>
      </p:sp>
      <p:pic>
        <p:nvPicPr>
          <p:cNvPr id="740" name="Shape 7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914400"/>
            <a:ext cx="6122986" cy="5018086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Shape 741"/>
          <p:cNvSpPr txBox="1"/>
          <p:nvPr/>
        </p:nvSpPr>
        <p:spPr>
          <a:xfrm>
            <a:off x="533401" y="6400800"/>
            <a:ext cx="4040187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CAPWAP MIB in proposal stage </a:t>
            </a:r>
          </a:p>
        </p:txBody>
      </p:sp>
      <p:cxnSp>
        <p:nvCxnSpPr>
          <p:cNvPr id="744" name="Shape 744"/>
          <p:cNvCxnSpPr/>
          <p:nvPr/>
        </p:nvCxnSpPr>
        <p:spPr>
          <a:xfrm>
            <a:off x="533400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45" name="Shape 745"/>
          <p:cNvSpPr txBox="1"/>
          <p:nvPr/>
        </p:nvSpPr>
        <p:spPr>
          <a:xfrm>
            <a:off x="533400" y="0"/>
            <a:ext cx="5761036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15         			Broadband Home Networks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Shape 751"/>
          <p:cNvSpPr txBox="1">
            <a:spLocks noGrp="1"/>
          </p:cNvSpPr>
          <p:nvPr>
            <p:ph type="title" idx="4294967295"/>
          </p:nvPr>
        </p:nvSpPr>
        <p:spPr>
          <a:xfrm>
            <a:off x="374883" y="333377"/>
            <a:ext cx="56388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</a:rPr>
              <a:t>CAPWAP Base MIB</a:t>
            </a:r>
          </a:p>
        </p:txBody>
      </p:sp>
      <p:sp>
        <p:nvSpPr>
          <p:cNvPr id="753" name="Shape 753"/>
          <p:cNvSpPr txBox="1"/>
          <p:nvPr/>
        </p:nvSpPr>
        <p:spPr>
          <a:xfrm>
            <a:off x="297890" y="5497512"/>
            <a:ext cx="254000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</a:p>
        </p:txBody>
      </p:sp>
      <p:graphicFrame>
        <p:nvGraphicFramePr>
          <p:cNvPr id="756" name="Shape 756"/>
          <p:cNvGraphicFramePr/>
          <p:nvPr>
            <p:extLst>
              <p:ext uri="{D42A27DB-BD31-4B8C-83A1-F6EECF244321}">
                <p14:modId xmlns:p14="http://schemas.microsoft.com/office/powerpoint/2010/main" val="2962811467"/>
              </p:ext>
            </p:extLst>
          </p:nvPr>
        </p:nvGraphicFramePr>
        <p:xfrm>
          <a:off x="389965" y="914400"/>
          <a:ext cx="9453282" cy="6676950"/>
        </p:xfrm>
        <a:graphic>
          <a:graphicData uri="http://schemas.openxmlformats.org/drawingml/2006/table">
            <a:tbl>
              <a:tblPr>
                <a:noFill/>
                <a:tableStyleId>{9DD5E2B4-F1C2-45F0-99DE-F309C4CA4BAB}</a:tableStyleId>
              </a:tblPr>
              <a:tblGrid>
                <a:gridCol w="2819400"/>
                <a:gridCol w="2043953"/>
                <a:gridCol w="4589929"/>
              </a:tblGrid>
              <a:tr h="274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Times New Roman"/>
                        <a:buChar char="•"/>
                      </a:pPr>
                      <a:r>
                        <a:rPr lang="en-US" sz="1400" b="1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Entity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Times New Roman"/>
                        <a:buChar char="•"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OID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Times New Roman"/>
                        <a:buChar char="•"/>
                      </a:pPr>
                      <a:r>
                        <a:rPr lang="en-US" sz="1400" b="1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Description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capwapBaseObjects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capwapBaseMIB 1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CAPWAP MIB objects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capwapBaseAc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capwapBaseObjects 1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Access Controller Objects group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capwapBaseAc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NameListTable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capwapBaseAc 9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Objects that display AC name list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capwapBaseMac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AclTable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capwapBaseAc 10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Set of objects that configure station ACL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capwapBaseWtps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capwapBaseObjects 2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Wireless Termination Point Objects group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capwapBaseWtp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StateTable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capwapBaseWtps 1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Objects that display WTP CAPWAP FSM state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capwapBaseWtp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Table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capwapBaseWtps 2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Objects that display and control WTPs in running state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capwapBaseRadio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BindTable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capwapBaseWtps 3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Objects that display mapping relationship between specific interface of 'WTP Virtual Radio Interface' </a:t>
                      </a:r>
                      <a:r>
                        <a:rPr lang="en-US" sz="1400" b="0" i="1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ifType</a:t>
                      </a: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and PHY radio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capwapBaseStation Table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capwapBaseWtps 4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Objects that display stations which are accessing the wireless service provided by the AC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capwapBaseWtpRebootStatsTable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capwapBaseWtps 5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Objects that display WTPs' reboot statistics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capwapBaseRadioStatsTable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capwapBaseWtps 6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Objects that display statistics on radio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’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s behavior, and reasons why the WTP radio has been reset.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capwapBaseParameters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capwapBaseObjects 3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CAPWAP Base Parameters group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capwapBaseStats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capwapBaseObjects 4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CAPWAP Statistics group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capwapBaseNotifyVar Objects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capwapBaseObjects 5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Objects used only in notifications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59" name="Shape 759"/>
          <p:cNvCxnSpPr/>
          <p:nvPr/>
        </p:nvCxnSpPr>
        <p:spPr>
          <a:xfrm>
            <a:off x="313765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60" name="Shape 760"/>
          <p:cNvSpPr txBox="1"/>
          <p:nvPr/>
        </p:nvSpPr>
        <p:spPr>
          <a:xfrm>
            <a:off x="313765" y="0"/>
            <a:ext cx="5761036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15         			Broadband Home Networks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Shape 766"/>
          <p:cNvSpPr txBox="1">
            <a:spLocks noGrp="1"/>
          </p:cNvSpPr>
          <p:nvPr>
            <p:ph type="ctrTitle"/>
          </p:nvPr>
        </p:nvSpPr>
        <p:spPr>
          <a:xfrm>
            <a:off x="376517" y="1977837"/>
            <a:ext cx="11026588" cy="41853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IEEE 802.15</a:t>
            </a:r>
            <a:b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</a:t>
            </a:r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b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(Wireless </a:t>
            </a:r>
            <a:r>
              <a:rPr 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Area Networks</a:t>
            </a:r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cxnSp>
        <p:nvCxnSpPr>
          <p:cNvPr id="773" name="Shape 773"/>
          <p:cNvCxnSpPr/>
          <p:nvPr/>
        </p:nvCxnSpPr>
        <p:spPr>
          <a:xfrm>
            <a:off x="3200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74" name="Shape 774"/>
          <p:cNvSpPr txBox="1"/>
          <p:nvPr/>
        </p:nvSpPr>
        <p:spPr>
          <a:xfrm>
            <a:off x="3200400" y="228600"/>
            <a:ext cx="5761036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15         			Broadband Home Networks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Shape 780"/>
          <p:cNvSpPr txBox="1">
            <a:spLocks noGrp="1"/>
          </p:cNvSpPr>
          <p:nvPr>
            <p:ph type="title"/>
          </p:nvPr>
        </p:nvSpPr>
        <p:spPr>
          <a:xfrm>
            <a:off x="389964" y="447395"/>
            <a:ext cx="56388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600" b="1" dirty="0">
                <a:solidFill>
                  <a:srgbClr val="00B0F0"/>
                </a:solidFill>
              </a:rPr>
              <a:t>WPANs</a:t>
            </a:r>
          </a:p>
        </p:txBody>
      </p:sp>
      <p:cxnSp>
        <p:nvCxnSpPr>
          <p:cNvPr id="781" name="Shape 781"/>
          <p:cNvCxnSpPr/>
          <p:nvPr/>
        </p:nvCxnSpPr>
        <p:spPr>
          <a:xfrm>
            <a:off x="389964" y="46482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82" name="Shape 782"/>
          <p:cNvSpPr txBox="1"/>
          <p:nvPr/>
        </p:nvSpPr>
        <p:spPr>
          <a:xfrm>
            <a:off x="-219636" y="46482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785" name="Shape 785"/>
          <p:cNvSpPr txBox="1"/>
          <p:nvPr/>
        </p:nvSpPr>
        <p:spPr>
          <a:xfrm>
            <a:off x="297889" y="5497512"/>
            <a:ext cx="254000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786" name="Shape 786"/>
          <p:cNvSpPr txBox="1"/>
          <p:nvPr/>
        </p:nvSpPr>
        <p:spPr>
          <a:xfrm>
            <a:off x="313764" y="5029201"/>
            <a:ext cx="65532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</a:pPr>
            <a:endParaRPr sz="20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787" name="Shape 787"/>
          <p:cNvSpPr txBox="1"/>
          <p:nvPr/>
        </p:nvSpPr>
        <p:spPr>
          <a:xfrm>
            <a:off x="313765" y="5181601"/>
            <a:ext cx="7933764" cy="24291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</a:rPr>
              <a:t>802.15.1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Bluetooth base line standard</a:t>
            </a:r>
          </a:p>
          <a:p>
            <a:pPr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</a:rPr>
              <a:t>802.15.2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Coexistence of 802 wireless technologies</a:t>
            </a:r>
          </a:p>
          <a:p>
            <a:pPr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</a:rPr>
              <a:t>802.15.3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High-rate radio 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(&gt;20 Mbps)</a:t>
            </a:r>
          </a:p>
          <a:p>
            <a:pPr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</a:rPr>
              <a:t>802.15.4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Low-rate radio 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(&lt;200 kbps) </a:t>
            </a:r>
          </a:p>
        </p:txBody>
      </p:sp>
      <p:pic>
        <p:nvPicPr>
          <p:cNvPr id="788" name="Shape 7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765" y="1219200"/>
            <a:ext cx="5105399" cy="2876550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Shape 789"/>
          <p:cNvSpPr txBox="1"/>
          <p:nvPr/>
        </p:nvSpPr>
        <p:spPr>
          <a:xfrm>
            <a:off x="1075764" y="4343400"/>
            <a:ext cx="4989512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Source: Callaway, et. al., IEEE Communications Magazine, Aug. 2002</a:t>
            </a:r>
          </a:p>
        </p:txBody>
      </p:sp>
      <p:cxnSp>
        <p:nvCxnSpPr>
          <p:cNvPr id="793" name="Shape 793"/>
          <p:cNvCxnSpPr/>
          <p:nvPr/>
        </p:nvCxnSpPr>
        <p:spPr>
          <a:xfrm>
            <a:off x="313764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94" name="Shape 794"/>
          <p:cNvSpPr txBox="1"/>
          <p:nvPr/>
        </p:nvSpPr>
        <p:spPr>
          <a:xfrm>
            <a:off x="313764" y="0"/>
            <a:ext cx="5761036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15         			Broadband Home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Shape 800"/>
          <p:cNvSpPr txBox="1">
            <a:spLocks noGrp="1"/>
          </p:cNvSpPr>
          <p:nvPr>
            <p:ph type="title"/>
          </p:nvPr>
        </p:nvSpPr>
        <p:spPr>
          <a:xfrm>
            <a:off x="443753" y="428624"/>
            <a:ext cx="55626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200" b="1" dirty="0">
                <a:solidFill>
                  <a:srgbClr val="993366"/>
                </a:solidFill>
              </a:rPr>
              <a:t>Bluetooth</a:t>
            </a:r>
            <a:r>
              <a:rPr lang="en-US" sz="3200" b="1" dirty="0">
                <a:solidFill>
                  <a:srgbClr val="002060"/>
                </a:solidFill>
              </a:rPr>
              <a:t> Protocol Stack</a:t>
            </a:r>
          </a:p>
        </p:txBody>
      </p:sp>
      <p:cxnSp>
        <p:nvCxnSpPr>
          <p:cNvPr id="801" name="Shape 801"/>
          <p:cNvCxnSpPr/>
          <p:nvPr/>
        </p:nvCxnSpPr>
        <p:spPr>
          <a:xfrm>
            <a:off x="443753" y="5094287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02" name="Shape 802"/>
          <p:cNvSpPr txBox="1"/>
          <p:nvPr/>
        </p:nvSpPr>
        <p:spPr>
          <a:xfrm>
            <a:off x="-165847" y="5094287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805" name="Shape 805"/>
          <p:cNvSpPr txBox="1"/>
          <p:nvPr/>
        </p:nvSpPr>
        <p:spPr>
          <a:xfrm>
            <a:off x="351678" y="5497512"/>
            <a:ext cx="254000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806" name="Shape 806"/>
          <p:cNvSpPr txBox="1"/>
          <p:nvPr/>
        </p:nvSpPr>
        <p:spPr>
          <a:xfrm>
            <a:off x="367553" y="5029201"/>
            <a:ext cx="65532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</a:pPr>
            <a:endParaRPr sz="2000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pic>
        <p:nvPicPr>
          <p:cNvPr id="807" name="Shape 8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6153" y="1052513"/>
            <a:ext cx="5105399" cy="3840161"/>
          </a:xfrm>
          <a:prstGeom prst="rect">
            <a:avLst/>
          </a:prstGeom>
          <a:noFill/>
          <a:ln>
            <a:noFill/>
          </a:ln>
        </p:spPr>
      </p:pic>
      <p:sp>
        <p:nvSpPr>
          <p:cNvPr id="808" name="Shape 808"/>
          <p:cNvSpPr txBox="1"/>
          <p:nvPr/>
        </p:nvSpPr>
        <p:spPr>
          <a:xfrm>
            <a:off x="367553" y="5497512"/>
            <a:ext cx="8344086" cy="3581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spcAft>
                <a:spcPts val="60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en-US" sz="2200" b="1" dirty="0">
                <a:solidFill>
                  <a:srgbClr val="993366"/>
                </a:solidFill>
                <a:latin typeface="Candara" panose="020E0502030303020204" pitchFamily="34" charset="0"/>
              </a:rPr>
              <a:t>Short range </a:t>
            </a:r>
            <a:r>
              <a:rPr lang="en-US" sz="2200" dirty="0">
                <a:solidFill>
                  <a:srgbClr val="002060"/>
                </a:solidFill>
                <a:latin typeface="Candara" panose="020E0502030303020204" pitchFamily="34" charset="0"/>
              </a:rPr>
              <a:t>up to </a:t>
            </a:r>
            <a:r>
              <a:rPr lang="en-US" sz="2200" b="1" dirty="0">
                <a:solidFill>
                  <a:srgbClr val="002060"/>
                </a:solidFill>
                <a:latin typeface="Candara" panose="020E0502030303020204" pitchFamily="34" charset="0"/>
              </a:rPr>
              <a:t>10m</a:t>
            </a:r>
          </a:p>
          <a:p>
            <a:pPr marL="342900" indent="-342900">
              <a:spcAft>
                <a:spcPts val="60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  <a:latin typeface="Candara" panose="020E0502030303020204" pitchFamily="34" charset="0"/>
              </a:rPr>
              <a:t> 2.042 GHz to 2.483 GHz band</a:t>
            </a:r>
          </a:p>
          <a:p>
            <a:pPr marL="342900" indent="-342900">
              <a:spcAft>
                <a:spcPts val="60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Candara" panose="020E0502030303020204" pitchFamily="34" charset="0"/>
              </a:rPr>
              <a:t>79 channels </a:t>
            </a:r>
            <a:r>
              <a:rPr lang="en-US" sz="2200" dirty="0">
                <a:solidFill>
                  <a:srgbClr val="002060"/>
                </a:solidFill>
                <a:latin typeface="Candara" panose="020E0502030303020204" pitchFamily="34" charset="0"/>
              </a:rPr>
              <a:t>of 1 MHz width</a:t>
            </a:r>
          </a:p>
          <a:p>
            <a:pPr marL="342900" indent="-342900">
              <a:spcAft>
                <a:spcPts val="60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Candara" panose="020E0502030303020204" pitchFamily="34" charset="0"/>
              </a:rPr>
              <a:t>Data rate </a:t>
            </a:r>
            <a:r>
              <a:rPr lang="en-US" sz="2200" dirty="0">
                <a:solidFill>
                  <a:srgbClr val="993366"/>
                </a:solidFill>
                <a:latin typeface="Candara" panose="020E0502030303020204" pitchFamily="34" charset="0"/>
              </a:rPr>
              <a:t>1 Mbps</a:t>
            </a:r>
          </a:p>
          <a:p>
            <a:pPr marL="342900" indent="-342900">
              <a:spcAft>
                <a:spcPts val="60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en-US" sz="2200" b="1" dirty="0">
                <a:solidFill>
                  <a:srgbClr val="993366"/>
                </a:solidFill>
                <a:latin typeface="Candara" panose="020E0502030303020204" pitchFamily="34" charset="0"/>
              </a:rPr>
              <a:t>Time division multiplexing</a:t>
            </a:r>
          </a:p>
          <a:p>
            <a:pPr marL="342900" indent="-342900">
              <a:spcAft>
                <a:spcPts val="60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en-US" sz="2200" b="1" dirty="0">
                <a:solidFill>
                  <a:srgbClr val="993366"/>
                </a:solidFill>
                <a:latin typeface="Candara" panose="020E0502030303020204" pitchFamily="34" charset="0"/>
              </a:rPr>
              <a:t>Master-slave</a:t>
            </a:r>
            <a:r>
              <a:rPr lang="en-US" sz="2200" dirty="0">
                <a:solidFill>
                  <a:srgbClr val="993366"/>
                </a:solidFill>
                <a:latin typeface="Candara" panose="020E0502030303020204" pitchFamily="34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Candara" panose="020E0502030303020204" pitchFamily="34" charset="0"/>
              </a:rPr>
              <a:t>architecture</a:t>
            </a:r>
          </a:p>
          <a:p>
            <a:pPr marL="342900" indent="-342900">
              <a:spcAft>
                <a:spcPts val="60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Candara" panose="020E0502030303020204" pitchFamily="34" charset="0"/>
              </a:rPr>
              <a:t>Voice</a:t>
            </a:r>
            <a:r>
              <a:rPr lang="en-US" sz="2200" dirty="0">
                <a:solidFill>
                  <a:srgbClr val="002060"/>
                </a:solidFill>
                <a:latin typeface="Candara" panose="020E0502030303020204" pitchFamily="34" charset="0"/>
              </a:rPr>
              <a:t> support </a:t>
            </a:r>
            <a:r>
              <a:rPr lang="en-US" sz="2200" b="1" dirty="0">
                <a:solidFill>
                  <a:srgbClr val="002060"/>
                </a:solidFill>
                <a:latin typeface="Candara" panose="020E0502030303020204" pitchFamily="34" charset="0"/>
              </a:rPr>
              <a:t>synchronous </a:t>
            </a:r>
            <a:r>
              <a:rPr lang="en-US" sz="2200" b="1" dirty="0">
                <a:solidFill>
                  <a:srgbClr val="993366"/>
                </a:solidFill>
                <a:latin typeface="Candara" panose="020E0502030303020204" pitchFamily="34" charset="0"/>
              </a:rPr>
              <a:t>connection-oriented</a:t>
            </a:r>
            <a:r>
              <a:rPr lang="en-US" sz="2200" dirty="0">
                <a:solidFill>
                  <a:srgbClr val="993366"/>
                </a:solidFill>
                <a:latin typeface="Candara" panose="020E0502030303020204" pitchFamily="34" charset="0"/>
              </a:rPr>
              <a:t> </a:t>
            </a:r>
            <a:r>
              <a:rPr lang="en-US" sz="2200" b="1" dirty="0">
                <a:solidFill>
                  <a:srgbClr val="993366"/>
                </a:solidFill>
                <a:latin typeface="Candara" panose="020E0502030303020204" pitchFamily="34" charset="0"/>
              </a:rPr>
              <a:t>link</a:t>
            </a:r>
          </a:p>
          <a:p>
            <a:pPr marL="342900" indent="-342900">
              <a:spcAft>
                <a:spcPts val="60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Candara" panose="020E0502030303020204" pitchFamily="34" charset="0"/>
              </a:rPr>
              <a:t>Data </a:t>
            </a:r>
            <a:r>
              <a:rPr lang="en-US" sz="2200" dirty="0">
                <a:solidFill>
                  <a:srgbClr val="002060"/>
                </a:solidFill>
                <a:latin typeface="Candara" panose="020E0502030303020204" pitchFamily="34" charset="0"/>
              </a:rPr>
              <a:t>support </a:t>
            </a:r>
            <a:r>
              <a:rPr lang="en-US" sz="2200" b="1" dirty="0">
                <a:solidFill>
                  <a:srgbClr val="002060"/>
                </a:solidFill>
                <a:latin typeface="Candara" panose="020E0502030303020204" pitchFamily="34" charset="0"/>
              </a:rPr>
              <a:t>using asynchronous </a:t>
            </a:r>
            <a:r>
              <a:rPr lang="en-US" sz="2200" b="1" dirty="0">
                <a:solidFill>
                  <a:srgbClr val="993366"/>
                </a:solidFill>
                <a:latin typeface="Candara" panose="020E0502030303020204" pitchFamily="34" charset="0"/>
              </a:rPr>
              <a:t>connectionless link</a:t>
            </a:r>
          </a:p>
        </p:txBody>
      </p:sp>
      <p:cxnSp>
        <p:nvCxnSpPr>
          <p:cNvPr id="813" name="Shape 813"/>
          <p:cNvCxnSpPr/>
          <p:nvPr/>
        </p:nvCxnSpPr>
        <p:spPr>
          <a:xfrm>
            <a:off x="367553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14" name="Shape 814"/>
          <p:cNvSpPr txBox="1"/>
          <p:nvPr/>
        </p:nvSpPr>
        <p:spPr>
          <a:xfrm>
            <a:off x="367553" y="0"/>
            <a:ext cx="5761036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15         			Broadband Home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 idx="4294967295"/>
          </p:nvPr>
        </p:nvSpPr>
        <p:spPr>
          <a:xfrm>
            <a:off x="0" y="661705"/>
            <a:ext cx="68580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</a:rPr>
              <a:t>Home Networking </a:t>
            </a:r>
            <a:r>
              <a:rPr lang="en-US" sz="3200" b="1" dirty="0">
                <a:solidFill>
                  <a:srgbClr val="993366"/>
                </a:solidFill>
              </a:rPr>
              <a:t>Technologies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656478" y="5654395"/>
            <a:ext cx="254000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363071" y="1202384"/>
            <a:ext cx="7131422" cy="75706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Middleware and higher layer protocol networks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8080"/>
                </a:solidFill>
                <a:latin typeface="Candara" panose="020E0502030303020204" pitchFamily="34" charset="0"/>
              </a:rPr>
              <a:t>HAVi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(Home Audio-Video interoperability)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8080"/>
                </a:solidFill>
                <a:latin typeface="Candara" panose="020E0502030303020204" pitchFamily="34" charset="0"/>
              </a:rPr>
              <a:t>Jini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(Java-based middleware/network)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8080"/>
                </a:solidFill>
                <a:latin typeface="Candara" panose="020E0502030303020204" pitchFamily="34" charset="0"/>
              </a:rPr>
              <a:t>UPnP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(Universal Plug and Play)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8080"/>
                </a:solidFill>
                <a:latin typeface="Candara" panose="020E0502030303020204" pitchFamily="34" charset="0"/>
              </a:rPr>
              <a:t>OSGi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(Open Service Gateway initiative)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Lower Layer wired protocol based networks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8080"/>
                </a:solidFill>
                <a:latin typeface="Candara" panose="020E0502030303020204" pitchFamily="34" charset="0"/>
              </a:rPr>
              <a:t>IEEE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latin typeface="Candara" panose="020E0502030303020204" pitchFamily="34" charset="0"/>
              </a:rPr>
              <a:t>802.3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8080"/>
                </a:solidFill>
                <a:latin typeface="Candara" panose="020E0502030303020204" pitchFamily="34" charset="0"/>
              </a:rPr>
              <a:t>Ethernet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8080"/>
                </a:solidFill>
                <a:latin typeface="Candara" panose="020E0502030303020204" pitchFamily="34" charset="0"/>
              </a:rPr>
              <a:t>VHN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(Versatile Home Network)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8080"/>
                </a:solidFill>
                <a:latin typeface="Candara" panose="020E0502030303020204" pitchFamily="34" charset="0"/>
              </a:rPr>
              <a:t>IEEE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latin typeface="Candara" panose="020E0502030303020204" pitchFamily="34" charset="0"/>
              </a:rPr>
              <a:t>1394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(FireWire)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8080"/>
                </a:solidFill>
                <a:latin typeface="Candara" panose="020E0502030303020204" pitchFamily="34" charset="0"/>
              </a:rPr>
              <a:t>Cable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8080"/>
                </a:solidFill>
                <a:latin typeface="Candara" panose="020E0502030303020204" pitchFamily="34" charset="0"/>
              </a:rPr>
              <a:t>HomePNA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(Home Phoneline Network Alliance)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8080"/>
                </a:solidFill>
                <a:latin typeface="Candara" panose="020E0502030303020204" pitchFamily="34" charset="0"/>
              </a:rPr>
              <a:t>HomePlug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(Power Line Communication, PLC)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Wireless LANs (Local Area Networks)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rgbClr val="008080"/>
                </a:solidFill>
                <a:latin typeface="Candara" panose="020E0502030303020204" pitchFamily="34" charset="0"/>
              </a:rPr>
              <a:t> IEEE 802.11 WLAN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rgbClr val="008080"/>
                </a:solidFill>
                <a:latin typeface="Candara" panose="020E0502030303020204" pitchFamily="34" charset="0"/>
              </a:rPr>
              <a:t> HomeRF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Wireless PANs (Personal Area Networks)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latin typeface="Candara" panose="020E0502030303020204" pitchFamily="34" charset="0"/>
              </a:rPr>
              <a:t>IEEE 802.15.1 Bluetooth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latin typeface="Candara" panose="020E0502030303020204" pitchFamily="34" charset="0"/>
              </a:rPr>
              <a:t>IEEE 802.15.3a UWB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(</a:t>
            </a:r>
            <a:r>
              <a:rPr lang="en-US" sz="2000" dirty="0">
                <a:solidFill>
                  <a:srgbClr val="008080"/>
                </a:solidFill>
                <a:latin typeface="Candara" panose="020E0502030303020204" pitchFamily="34" charset="0"/>
              </a:rPr>
              <a:t>Ultra Wideband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)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latin typeface="Candara" panose="020E0502030303020204" pitchFamily="34" charset="0"/>
              </a:rPr>
              <a:t>IEEE 802.15.4 Low data rate PAN</a:t>
            </a:r>
          </a:p>
        </p:txBody>
      </p:sp>
      <p:cxnSp>
        <p:nvCxnSpPr>
          <p:cNvPr id="94" name="Shape 94"/>
          <p:cNvCxnSpPr/>
          <p:nvPr/>
        </p:nvCxnSpPr>
        <p:spPr>
          <a:xfrm>
            <a:off x="672353" y="461683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5" name="Shape 95"/>
          <p:cNvSpPr txBox="1"/>
          <p:nvPr/>
        </p:nvSpPr>
        <p:spPr>
          <a:xfrm>
            <a:off x="672353" y="156883"/>
            <a:ext cx="5761036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15         			Broadband Home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242048" y="446086"/>
            <a:ext cx="57149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200" b="1" dirty="0">
                <a:solidFill>
                  <a:srgbClr val="993366"/>
                </a:solidFill>
              </a:rPr>
              <a:t>Networking Protocols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165848" y="914399"/>
            <a:ext cx="6862481" cy="78530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24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Two Groups:</a:t>
            </a:r>
            <a:endParaRPr lang="en-US" sz="2400" b="1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marL="914400" lvl="1" indent="-457200">
              <a:spcAft>
                <a:spcPts val="6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400" b="1" dirty="0">
                <a:solidFill>
                  <a:srgbClr val="002060"/>
                </a:solidFill>
                <a:latin typeface="Candara" panose="020E0502030303020204" pitchFamily="34" charset="0"/>
              </a:rPr>
              <a:t> Physical interconnects</a:t>
            </a:r>
          </a:p>
          <a:p>
            <a:pPr marL="914400" lvl="2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rgbClr val="993366"/>
                </a:solidFill>
                <a:latin typeface="Candara" panose="020E0502030303020204" pitchFamily="34" charset="0"/>
              </a:rPr>
              <a:t>X-10</a:t>
            </a:r>
          </a:p>
          <a:p>
            <a:pPr marL="914400" lvl="2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993366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rgbClr val="993366"/>
                </a:solidFill>
                <a:latin typeface="Candara" panose="020E0502030303020204" pitchFamily="34" charset="0"/>
              </a:rPr>
              <a:t>CEBus</a:t>
            </a:r>
            <a:r>
              <a:rPr lang="en-US" sz="2400" dirty="0">
                <a:solidFill>
                  <a:srgbClr val="993366"/>
                </a:solidFill>
                <a:latin typeface="Candara" panose="020E0502030303020204" pitchFamily="34" charset="0"/>
              </a:rPr>
              <a:t> (Consumer Electronics Bus)</a:t>
            </a:r>
          </a:p>
          <a:p>
            <a:pPr marL="914400" lvl="2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993366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rgbClr val="993366"/>
                </a:solidFill>
                <a:latin typeface="Candara" panose="020E0502030303020204" pitchFamily="34" charset="0"/>
              </a:rPr>
              <a:t>IrDA</a:t>
            </a:r>
            <a:r>
              <a:rPr lang="en-US" sz="2400" dirty="0">
                <a:solidFill>
                  <a:srgbClr val="993366"/>
                </a:solidFill>
                <a:latin typeface="Candara" panose="020E0502030303020204" pitchFamily="34" charset="0"/>
              </a:rPr>
              <a:t> (Infrared Data Association)</a:t>
            </a:r>
          </a:p>
          <a:p>
            <a:pPr marL="914400" lvl="2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993366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rgbClr val="993366"/>
                </a:solidFill>
                <a:latin typeface="Candara" panose="020E0502030303020204" pitchFamily="34" charset="0"/>
              </a:rPr>
              <a:t>HomePlug</a:t>
            </a:r>
          </a:p>
          <a:p>
            <a:pPr marL="914400" lvl="2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1" dirty="0">
                <a:solidFill>
                  <a:srgbClr val="993366"/>
                </a:solidFill>
                <a:latin typeface="Candara" panose="020E0502030303020204" pitchFamily="34" charset="0"/>
              </a:rPr>
              <a:t> HomePNA</a:t>
            </a:r>
          </a:p>
          <a:p>
            <a:pPr marL="914400" lvl="2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993366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rgbClr val="993366"/>
                </a:solidFill>
                <a:latin typeface="Candara" panose="020E0502030303020204" pitchFamily="34" charset="0"/>
              </a:rPr>
              <a:t>WiFi 802.11</a:t>
            </a:r>
          </a:p>
          <a:p>
            <a:pPr marL="914400" lvl="2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993366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rgbClr val="993366"/>
                </a:solidFill>
                <a:latin typeface="Candara" panose="020E0502030303020204" pitchFamily="34" charset="0"/>
              </a:rPr>
              <a:t>Bluetooth</a:t>
            </a:r>
          </a:p>
          <a:p>
            <a:pPr marL="914400" lvl="2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993366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rgbClr val="993366"/>
                </a:solidFill>
                <a:latin typeface="Candara" panose="020E0502030303020204" pitchFamily="34" charset="0"/>
              </a:rPr>
              <a:t>Ethernet</a:t>
            </a:r>
          </a:p>
          <a:p>
            <a:pPr marL="914400" lvl="2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1" dirty="0">
                <a:solidFill>
                  <a:srgbClr val="993366"/>
                </a:solidFill>
                <a:latin typeface="Candara" panose="020E0502030303020204" pitchFamily="34" charset="0"/>
              </a:rPr>
              <a:t> IEEE 1394</a:t>
            </a:r>
          </a:p>
          <a:p>
            <a:pPr marL="914400" lvl="2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993366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rgbClr val="993366"/>
                </a:solidFill>
                <a:latin typeface="Candara" panose="020E0502030303020204" pitchFamily="34" charset="0"/>
              </a:rPr>
              <a:t>USB</a:t>
            </a:r>
            <a:r>
              <a:rPr lang="en-US" sz="2400" dirty="0">
                <a:solidFill>
                  <a:srgbClr val="993366"/>
                </a:solidFill>
                <a:latin typeface="Candara" panose="020E0502030303020204" pitchFamily="34" charset="0"/>
              </a:rPr>
              <a:t> (Universal Serial Bus)</a:t>
            </a:r>
          </a:p>
          <a:p>
            <a:pPr marL="914400" lvl="1" indent="-457200">
              <a:spcAft>
                <a:spcPts val="6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400" b="1" dirty="0">
                <a:solidFill>
                  <a:srgbClr val="002060"/>
                </a:solidFill>
                <a:latin typeface="Candara" panose="020E0502030303020204" pitchFamily="34" charset="0"/>
              </a:rPr>
              <a:t> Service or application middleware</a:t>
            </a:r>
          </a:p>
          <a:p>
            <a:pPr marL="914400" lvl="2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rgbClr val="008080"/>
                </a:solidFill>
                <a:latin typeface="Candara" panose="020E0502030303020204" pitchFamily="34" charset="0"/>
              </a:rPr>
              <a:t>HAVi</a:t>
            </a:r>
            <a:r>
              <a:rPr lang="en-US" sz="2400" dirty="0">
                <a:solidFill>
                  <a:srgbClr val="008080"/>
                </a:solidFill>
                <a:latin typeface="Candara" panose="020E0502030303020204" pitchFamily="34" charset="0"/>
              </a:rPr>
              <a:t> (Home Audio/Video interoperability)</a:t>
            </a:r>
          </a:p>
          <a:p>
            <a:pPr marL="914400" lvl="2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8080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rgbClr val="008080"/>
                </a:solidFill>
                <a:latin typeface="Candara" panose="020E0502030303020204" pitchFamily="34" charset="0"/>
              </a:rPr>
              <a:t>UPnP</a:t>
            </a:r>
            <a:r>
              <a:rPr lang="en-US" sz="2400" dirty="0">
                <a:solidFill>
                  <a:srgbClr val="008080"/>
                </a:solidFill>
                <a:latin typeface="Candara" panose="020E0502030303020204" pitchFamily="34" charset="0"/>
              </a:rPr>
              <a:t> (Universal Plug and Play)</a:t>
            </a:r>
          </a:p>
          <a:p>
            <a:pPr marL="914400" lvl="2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8080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rgbClr val="008080"/>
                </a:solidFill>
                <a:latin typeface="Candara" panose="020E0502030303020204" pitchFamily="34" charset="0"/>
              </a:rPr>
              <a:t>Jini</a:t>
            </a:r>
          </a:p>
          <a:p>
            <a:pPr marL="914400" lvl="2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8080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rgbClr val="008080"/>
                </a:solidFill>
                <a:latin typeface="Candara" panose="020E0502030303020204" pitchFamily="34" charset="0"/>
              </a:rPr>
              <a:t>OSGi</a:t>
            </a:r>
            <a:r>
              <a:rPr lang="en-US" sz="2400" dirty="0">
                <a:solidFill>
                  <a:srgbClr val="008080"/>
                </a:solidFill>
                <a:latin typeface="Candara" panose="020E0502030303020204" pitchFamily="34" charset="0"/>
              </a:rPr>
              <a:t> (Open Services Gateway initiative) </a:t>
            </a:r>
          </a:p>
        </p:txBody>
      </p:sp>
      <p:cxnSp>
        <p:nvCxnSpPr>
          <p:cNvPr id="107" name="Shape 107"/>
          <p:cNvCxnSpPr/>
          <p:nvPr/>
        </p:nvCxnSpPr>
        <p:spPr>
          <a:xfrm>
            <a:off x="242047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8" name="Shape 108"/>
          <p:cNvSpPr txBox="1"/>
          <p:nvPr/>
        </p:nvSpPr>
        <p:spPr>
          <a:xfrm>
            <a:off x="242047" y="0"/>
            <a:ext cx="5761036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15         			Broadband Home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ctrTitle"/>
          </p:nvPr>
        </p:nvSpPr>
        <p:spPr>
          <a:xfrm>
            <a:off x="3124201" y="1792941"/>
            <a:ext cx="5829299" cy="36728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7200" b="1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Layer Protocols</a:t>
            </a:r>
          </a:p>
        </p:txBody>
      </p:sp>
      <p:cxnSp>
        <p:nvCxnSpPr>
          <p:cNvPr id="119" name="Shape 119"/>
          <p:cNvCxnSpPr/>
          <p:nvPr/>
        </p:nvCxnSpPr>
        <p:spPr>
          <a:xfrm>
            <a:off x="3200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0" name="Shape 120"/>
          <p:cNvSpPr txBox="1"/>
          <p:nvPr/>
        </p:nvSpPr>
        <p:spPr>
          <a:xfrm>
            <a:off x="3200400" y="228600"/>
            <a:ext cx="5761036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15         			Broadband Home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 idx="4294967295"/>
          </p:nvPr>
        </p:nvSpPr>
        <p:spPr>
          <a:xfrm>
            <a:off x="138953" y="466724"/>
            <a:ext cx="6248399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200" b="1" dirty="0">
                <a:solidFill>
                  <a:srgbClr val="993366"/>
                </a:solidFill>
              </a:rPr>
              <a:t>Home Network Protocol </a:t>
            </a:r>
            <a:r>
              <a:rPr lang="en-US" sz="4000" b="1" dirty="0">
                <a:solidFill>
                  <a:srgbClr val="0070C0"/>
                </a:solidFill>
              </a:rPr>
              <a:t>Architecture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cxnSp>
        <p:nvCxnSpPr>
          <p:cNvPr id="127" name="Shape 127"/>
          <p:cNvCxnSpPr/>
          <p:nvPr/>
        </p:nvCxnSpPr>
        <p:spPr>
          <a:xfrm>
            <a:off x="425823" y="54102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8" name="Shape 128"/>
          <p:cNvSpPr txBox="1"/>
          <p:nvPr/>
        </p:nvSpPr>
        <p:spPr>
          <a:xfrm>
            <a:off x="-183777" y="54102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333748" y="5497512"/>
            <a:ext cx="254000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</a:p>
        </p:txBody>
      </p:sp>
      <p:cxnSp>
        <p:nvCxnSpPr>
          <p:cNvPr id="135" name="Shape 135"/>
          <p:cNvCxnSpPr/>
          <p:nvPr/>
        </p:nvCxnSpPr>
        <p:spPr>
          <a:xfrm>
            <a:off x="349623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36" name="Shape 136"/>
          <p:cNvSpPr txBox="1"/>
          <p:nvPr/>
        </p:nvSpPr>
        <p:spPr>
          <a:xfrm>
            <a:off x="349623" y="0"/>
            <a:ext cx="5761036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15         			Broadband Home Networks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23" y="1439057"/>
            <a:ext cx="6361357" cy="38370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10980" y="220010"/>
            <a:ext cx="507274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Candara" panose="020E0502030303020204" pitchFamily="34" charset="0"/>
              </a:rPr>
              <a:t>Figure 15.1 shows higher- and lower-layer protocols in an </a:t>
            </a:r>
            <a:r>
              <a:rPr lang="en-US" sz="1800" b="1" dirty="0">
                <a:latin typeface="Candara" panose="020E0502030303020204" pitchFamily="34" charset="0"/>
              </a:rPr>
              <a:t>integrated</a:t>
            </a:r>
            <a:r>
              <a:rPr lang="en-US" sz="1800" dirty="0">
                <a:latin typeface="Candara" panose="020E0502030303020204" pitchFamily="34" charset="0"/>
              </a:rPr>
              <a:t> architecture. The protocols </a:t>
            </a:r>
            <a:r>
              <a:rPr lang="en-US" sz="1800" dirty="0" smtClean="0">
                <a:latin typeface="Candara" panose="020E0502030303020204" pitchFamily="34" charset="0"/>
              </a:rPr>
              <a:t>used could </a:t>
            </a:r>
            <a:r>
              <a:rPr lang="en-US" sz="1800" dirty="0">
                <a:latin typeface="Candara" panose="020E0502030303020204" pitchFamily="34" charset="0"/>
              </a:rPr>
              <a:t>be classified into application-layer protocols and transport-layer protocols, with 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middleware</a:t>
            </a:r>
            <a:r>
              <a:rPr lang="en-US" sz="1800" dirty="0">
                <a:latin typeface="Candara" panose="020E0502030303020204" pitchFamily="34" charset="0"/>
              </a:rPr>
              <a:t> </a:t>
            </a:r>
            <a:r>
              <a:rPr lang="en-US" sz="1800" dirty="0" smtClean="0">
                <a:latin typeface="Candara" panose="020E0502030303020204" pitchFamily="34" charset="0"/>
              </a:rPr>
              <a:t>that acts </a:t>
            </a:r>
            <a:r>
              <a:rPr lang="en-US" sz="1800" dirty="0">
                <a:latin typeface="Candara" panose="020E0502030303020204" pitchFamily="34" charset="0"/>
              </a:rPr>
              <a:t>as a gateway between the two</a:t>
            </a:r>
            <a:r>
              <a:rPr lang="en-US" sz="1800" dirty="0" smtClean="0">
                <a:latin typeface="Candara" panose="020E0502030303020204" pitchFamily="34" charset="0"/>
              </a:rPr>
              <a:t>.</a:t>
            </a:r>
            <a:endParaRPr lang="en-US" sz="1800" dirty="0"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10980" y="2389835"/>
            <a:ext cx="52695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993366"/>
                </a:solidFill>
                <a:latin typeface="Candara" panose="020E0502030303020204" pitchFamily="34" charset="0"/>
              </a:rPr>
              <a:t>Applications</a:t>
            </a:r>
            <a:r>
              <a:rPr lang="en-US" sz="1800" dirty="0">
                <a:solidFill>
                  <a:srgbClr val="993366"/>
                </a:solidFill>
                <a:latin typeface="Candara" panose="020E0502030303020204" pitchFamily="34" charset="0"/>
              </a:rPr>
              <a:t> </a:t>
            </a:r>
            <a:r>
              <a:rPr lang="en-US" sz="1800" dirty="0">
                <a:latin typeface="Candara" panose="020E0502030303020204" pitchFamily="34" charset="0"/>
              </a:rPr>
              <a:t>have protocol specifications to handle 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functions</a:t>
            </a:r>
            <a:r>
              <a:rPr lang="en-US" sz="1800" dirty="0">
                <a:latin typeface="Candara" panose="020E0502030303020204" pitchFamily="34" charset="0"/>
              </a:rPr>
              <a:t>, </a:t>
            </a:r>
            <a:r>
              <a:rPr lang="en-US" sz="18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services</a:t>
            </a:r>
            <a:r>
              <a:rPr lang="en-US" sz="1800" dirty="0">
                <a:latin typeface="Candara" panose="020E0502030303020204" pitchFamily="34" charset="0"/>
              </a:rPr>
              <a:t>, and 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messages</a:t>
            </a:r>
            <a:r>
              <a:rPr lang="en-US" sz="1800" dirty="0" smtClean="0">
                <a:latin typeface="Candara" panose="020E0502030303020204" pitchFamily="34" charset="0"/>
              </a:rPr>
              <a:t>.</a:t>
            </a:r>
          </a:p>
          <a:p>
            <a:endParaRPr lang="en-US" sz="1800" dirty="0">
              <a:latin typeface="Candara" panose="020E0502030303020204" pitchFamily="34" charset="0"/>
            </a:endParaRPr>
          </a:p>
          <a:p>
            <a:r>
              <a:rPr lang="en-US" sz="1800" b="1" dirty="0">
                <a:latin typeface="Candara" panose="020E0502030303020204" pitchFamily="34" charset="0"/>
              </a:rPr>
              <a:t>Transport protocols</a:t>
            </a:r>
            <a:r>
              <a:rPr lang="en-US" sz="1800" dirty="0">
                <a:latin typeface="Candara" panose="020E0502030303020204" pitchFamily="34" charset="0"/>
              </a:rPr>
              <a:t> deal with transport functions belonging to </a:t>
            </a:r>
            <a:r>
              <a:rPr lang="en-US" sz="1800" b="1" dirty="0">
                <a:latin typeface="Candara" panose="020E0502030303020204" pitchFamily="34" charset="0"/>
              </a:rPr>
              <a:t>transport</a:t>
            </a:r>
            <a:r>
              <a:rPr lang="en-US" sz="1800" dirty="0">
                <a:latin typeface="Candara" panose="020E0502030303020204" pitchFamily="34" charset="0"/>
              </a:rPr>
              <a:t>, </a:t>
            </a:r>
            <a:r>
              <a:rPr lang="en-US" sz="1800" b="1" dirty="0" smtClean="0">
                <a:latin typeface="Candara" panose="020E0502030303020204" pitchFamily="34" charset="0"/>
              </a:rPr>
              <a:t>network</a:t>
            </a:r>
            <a:r>
              <a:rPr lang="en-US" sz="1800" dirty="0" smtClean="0">
                <a:latin typeface="Candara" panose="020E0502030303020204" pitchFamily="34" charset="0"/>
              </a:rPr>
              <a:t>, </a:t>
            </a:r>
            <a:r>
              <a:rPr lang="en-US" sz="1800" b="1" dirty="0" smtClean="0">
                <a:latin typeface="Candara" panose="020E0502030303020204" pitchFamily="34" charset="0"/>
              </a:rPr>
              <a:t>MAC</a:t>
            </a:r>
            <a:r>
              <a:rPr lang="en-US" sz="1800" dirty="0">
                <a:latin typeface="Candara" panose="020E0502030303020204" pitchFamily="34" charset="0"/>
              </a:rPr>
              <a:t>, and </a:t>
            </a:r>
            <a:r>
              <a:rPr lang="en-US" sz="1800" b="1" dirty="0">
                <a:latin typeface="Candara" panose="020E0502030303020204" pitchFamily="34" charset="0"/>
              </a:rPr>
              <a:t>physical</a:t>
            </a:r>
            <a:r>
              <a:rPr lang="en-US" sz="1800" dirty="0">
                <a:latin typeface="Candara" panose="020E0502030303020204" pitchFamily="34" charset="0"/>
              </a:rPr>
              <a:t> </a:t>
            </a:r>
            <a:r>
              <a:rPr lang="en-US" sz="1800" b="1" dirty="0">
                <a:latin typeface="Candara" panose="020E0502030303020204" pitchFamily="34" charset="0"/>
              </a:rPr>
              <a:t>layers</a:t>
            </a:r>
            <a:r>
              <a:rPr lang="en-US" sz="1800" dirty="0" smtClean="0">
                <a:latin typeface="Candara" panose="020E0502030303020204" pitchFamily="34" charset="0"/>
              </a:rPr>
              <a:t>.</a:t>
            </a:r>
          </a:p>
          <a:p>
            <a:endParaRPr lang="en-US" sz="1800" dirty="0">
              <a:latin typeface="Candara" panose="020E0502030303020204" pitchFamily="34" charset="0"/>
            </a:endParaRPr>
          </a:p>
          <a:p>
            <a:r>
              <a:rPr lang="en-US" sz="1800" dirty="0">
                <a:latin typeface="Candara" panose="020E0502030303020204" pitchFamily="34" charset="0"/>
              </a:rPr>
              <a:t>at the application layer that there are </a:t>
            </a:r>
            <a:r>
              <a:rPr lang="en-US" sz="1800" b="1" dirty="0">
                <a:solidFill>
                  <a:srgbClr val="993366"/>
                </a:solidFill>
                <a:latin typeface="Candara" panose="020E0502030303020204" pitchFamily="34" charset="0"/>
              </a:rPr>
              <a:t>four</a:t>
            </a:r>
            <a:r>
              <a:rPr lang="en-US" sz="1800" dirty="0">
                <a:solidFill>
                  <a:srgbClr val="993366"/>
                </a:solidFill>
                <a:latin typeface="Candara" panose="020E0502030303020204" pitchFamily="34" charset="0"/>
              </a:rPr>
              <a:t> protocols</a:t>
            </a:r>
            <a:r>
              <a:rPr lang="en-US" sz="1800" dirty="0" smtClean="0">
                <a:latin typeface="Candara" panose="020E0502030303020204" pitchFamily="34" charset="0"/>
              </a:rPr>
              <a:t>— </a:t>
            </a:r>
            <a:r>
              <a:rPr lang="en-US" sz="1800" dirty="0" smtClean="0">
                <a:solidFill>
                  <a:srgbClr val="008080"/>
                </a:solidFill>
                <a:latin typeface="Candara" panose="020E0502030303020204" pitchFamily="34" charset="0"/>
              </a:rPr>
              <a:t>OSGi</a:t>
            </a:r>
            <a:r>
              <a:rPr lang="en-US" sz="1800" dirty="0">
                <a:latin typeface="Candara" panose="020E0502030303020204" pitchFamily="34" charset="0"/>
              </a:rPr>
              <a:t>, </a:t>
            </a:r>
            <a:r>
              <a:rPr lang="en-US" sz="1800" dirty="0" smtClean="0">
                <a:solidFill>
                  <a:srgbClr val="008080"/>
                </a:solidFill>
                <a:latin typeface="Candara" panose="020E0502030303020204" pitchFamily="34" charset="0"/>
              </a:rPr>
              <a:t>JINI</a:t>
            </a:r>
            <a:r>
              <a:rPr lang="en-US" sz="1800" dirty="0" smtClean="0">
                <a:latin typeface="Candara" panose="020E0502030303020204" pitchFamily="34" charset="0"/>
              </a:rPr>
              <a:t>, </a:t>
            </a:r>
            <a:r>
              <a:rPr lang="en-US" sz="1800" dirty="0" smtClean="0">
                <a:solidFill>
                  <a:srgbClr val="008080"/>
                </a:solidFill>
                <a:latin typeface="Candara" panose="020E0502030303020204" pitchFamily="34" charset="0"/>
              </a:rPr>
              <a:t>UPnP</a:t>
            </a:r>
            <a:r>
              <a:rPr lang="en-US" sz="1800" dirty="0">
                <a:latin typeface="Candara" panose="020E0502030303020204" pitchFamily="34" charset="0"/>
              </a:rPr>
              <a:t>, and </a:t>
            </a:r>
            <a:r>
              <a:rPr lang="en-US" sz="1800" dirty="0">
                <a:solidFill>
                  <a:srgbClr val="008080"/>
                </a:solidFill>
                <a:latin typeface="Candara" panose="020E0502030303020204" pitchFamily="34" charset="0"/>
              </a:rPr>
              <a:t>HAVi</a:t>
            </a:r>
            <a:r>
              <a:rPr lang="en-US" sz="1800" dirty="0" smtClean="0">
                <a:latin typeface="Candara" panose="020E0502030303020204" pitchFamily="34" charset="0"/>
              </a:rPr>
              <a:t>.</a:t>
            </a:r>
          </a:p>
          <a:p>
            <a:endParaRPr lang="en-US" sz="1800" dirty="0">
              <a:latin typeface="Candara" panose="020E05020303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981" y="5894386"/>
            <a:ext cx="116308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008080"/>
                </a:solidFill>
                <a:latin typeface="Candara" panose="020E0502030303020204" pitchFamily="34" charset="0"/>
              </a:rPr>
              <a:t>Open Service Gateway Initiative</a:t>
            </a:r>
            <a:r>
              <a:rPr lang="en-US" sz="1600" dirty="0">
                <a:latin typeface="Candara" panose="020E0502030303020204" pitchFamily="34" charset="0"/>
              </a:rPr>
              <a:t> (</a:t>
            </a:r>
            <a:r>
              <a:rPr lang="en-US" sz="1600" b="1" dirty="0">
                <a:solidFill>
                  <a:srgbClr val="008080"/>
                </a:solidFill>
                <a:latin typeface="Candara" panose="020E0502030303020204" pitchFamily="34" charset="0"/>
              </a:rPr>
              <a:t>OSGi</a:t>
            </a:r>
            <a:r>
              <a:rPr lang="en-US" sz="1600" dirty="0">
                <a:latin typeface="Candara" panose="020E0502030303020204" pitchFamily="34" charset="0"/>
              </a:rPr>
              <a:t>) and </a:t>
            </a:r>
            <a:r>
              <a:rPr lang="en-US" sz="1600" b="1" dirty="0">
                <a:solidFill>
                  <a:srgbClr val="008080"/>
                </a:solidFill>
                <a:latin typeface="Candara" panose="020E0502030303020204" pitchFamily="34" charset="0"/>
              </a:rPr>
              <a:t>JINI</a:t>
            </a:r>
            <a:r>
              <a:rPr lang="en-US" sz="1600" dirty="0">
                <a:latin typeface="Candara" panose="020E0502030303020204" pitchFamily="34" charset="0"/>
              </a:rPr>
              <a:t>, which are both based on </a:t>
            </a:r>
            <a:r>
              <a:rPr lang="en-US" sz="1600" dirty="0">
                <a:solidFill>
                  <a:srgbClr val="CC6600"/>
                </a:solidFill>
                <a:latin typeface="Candara" panose="020E0502030303020204" pitchFamily="34" charset="0"/>
              </a:rPr>
              <a:t>Java Virtual Machine </a:t>
            </a:r>
            <a:r>
              <a:rPr lang="en-US" sz="1600" dirty="0">
                <a:latin typeface="Candara" panose="020E0502030303020204" pitchFamily="34" charset="0"/>
              </a:rPr>
              <a:t>(</a:t>
            </a:r>
            <a:r>
              <a:rPr lang="en-US" sz="1600" dirty="0">
                <a:solidFill>
                  <a:srgbClr val="CC6600"/>
                </a:solidFill>
                <a:latin typeface="Candara" panose="020E0502030303020204" pitchFamily="34" charset="0"/>
              </a:rPr>
              <a:t>JVM</a:t>
            </a:r>
            <a:r>
              <a:rPr lang="en-US" sz="1600" dirty="0">
                <a:latin typeface="Candara" panose="020E0502030303020204" pitchFamily="34" charset="0"/>
              </a:rPr>
              <a:t>) and use Transmission Control Protocol (TCP)/Internet Protocol (IP) for transport and network layers</a:t>
            </a:r>
            <a:r>
              <a:rPr lang="en-US" sz="1600" dirty="0" smtClean="0">
                <a:latin typeface="Candara" panose="020E0502030303020204" pitchFamily="34" charset="0"/>
              </a:rPr>
              <a:t>.</a:t>
            </a:r>
            <a:endParaRPr lang="en-US" sz="1600" dirty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008080"/>
                </a:solidFill>
                <a:latin typeface="Candara" panose="020E0502030303020204" pitchFamily="34" charset="0"/>
              </a:rPr>
              <a:t>Universal Plug and Play</a:t>
            </a:r>
            <a:r>
              <a:rPr lang="en-US" sz="1600" dirty="0">
                <a:latin typeface="Candara" panose="020E0502030303020204" pitchFamily="34" charset="0"/>
              </a:rPr>
              <a:t> (</a:t>
            </a:r>
            <a:r>
              <a:rPr lang="en-US" sz="1600" b="1" dirty="0">
                <a:solidFill>
                  <a:srgbClr val="008080"/>
                </a:solidFill>
                <a:latin typeface="Candara" panose="020E0502030303020204" pitchFamily="34" charset="0"/>
              </a:rPr>
              <a:t>UPnP</a:t>
            </a:r>
            <a:r>
              <a:rPr lang="en-US" sz="1600" dirty="0">
                <a:latin typeface="Candara" panose="020E0502030303020204" pitchFamily="34" charset="0"/>
              </a:rPr>
              <a:t>) is based on </a:t>
            </a:r>
            <a:r>
              <a:rPr lang="en-US" sz="1600" dirty="0" smtClean="0">
                <a:latin typeface="Candara" panose="020E0502030303020204" pitchFamily="34" charset="0"/>
              </a:rPr>
              <a:t>HTTP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rgbClr val="008080"/>
                </a:solidFill>
                <a:latin typeface="Candara" panose="020E0502030303020204" pitchFamily="34" charset="0"/>
              </a:rPr>
              <a:t>Home</a:t>
            </a:r>
            <a:r>
              <a:rPr lang="en-US" sz="1600" b="1" dirty="0" smtClean="0">
                <a:latin typeface="Candara" panose="020E0502030303020204" pitchFamily="34" charset="0"/>
              </a:rPr>
              <a:t> </a:t>
            </a:r>
            <a:r>
              <a:rPr lang="en-US" sz="1600" b="1" dirty="0">
                <a:solidFill>
                  <a:srgbClr val="008080"/>
                </a:solidFill>
                <a:latin typeface="Candara" panose="020E0502030303020204" pitchFamily="34" charset="0"/>
              </a:rPr>
              <a:t>Audio-Video Interoperability</a:t>
            </a:r>
            <a:r>
              <a:rPr lang="en-US" sz="1600" dirty="0">
                <a:latin typeface="Candara" panose="020E0502030303020204" pitchFamily="34" charset="0"/>
              </a:rPr>
              <a:t> (</a:t>
            </a:r>
            <a:r>
              <a:rPr lang="en-US" sz="1600" b="1" dirty="0">
                <a:solidFill>
                  <a:srgbClr val="008080"/>
                </a:solidFill>
                <a:latin typeface="Candara" panose="020E0502030303020204" pitchFamily="34" charset="0"/>
              </a:rPr>
              <a:t>HAVi</a:t>
            </a:r>
            <a:r>
              <a:rPr lang="en-US" sz="1600" dirty="0">
                <a:latin typeface="Candara" panose="020E0502030303020204" pitchFamily="34" charset="0"/>
              </a:rPr>
              <a:t>) and </a:t>
            </a:r>
            <a:r>
              <a:rPr lang="en-US" sz="1600" b="1" dirty="0">
                <a:solidFill>
                  <a:srgbClr val="008080"/>
                </a:solidFill>
                <a:latin typeface="Candara" panose="020E0502030303020204" pitchFamily="34" charset="0"/>
              </a:rPr>
              <a:t>UPnP</a:t>
            </a:r>
            <a:r>
              <a:rPr lang="en-US" sz="1600" dirty="0">
                <a:latin typeface="Candara" panose="020E0502030303020204" pitchFamily="34" charset="0"/>
              </a:rPr>
              <a:t> show </a:t>
            </a:r>
            <a:r>
              <a:rPr lang="en-US" sz="1600" b="1" dirty="0">
                <a:solidFill>
                  <a:srgbClr val="0070C0"/>
                </a:solidFill>
                <a:latin typeface="Candara" panose="020E0502030303020204" pitchFamily="34" charset="0"/>
              </a:rPr>
              <a:t>IEEE 1394 </a:t>
            </a:r>
            <a:r>
              <a:rPr lang="en-US" sz="1600" dirty="0">
                <a:latin typeface="Candara" panose="020E0502030303020204" pitchFamily="34" charset="0"/>
              </a:rPr>
              <a:t>for the </a:t>
            </a:r>
            <a:r>
              <a:rPr lang="en-US" sz="1600" b="1" dirty="0">
                <a:latin typeface="Candara" panose="020E0502030303020204" pitchFamily="34" charset="0"/>
              </a:rPr>
              <a:t>MAC </a:t>
            </a:r>
            <a:r>
              <a:rPr lang="en-US" sz="1600" dirty="0">
                <a:latin typeface="Candara" panose="020E0502030303020204" pitchFamily="34" charset="0"/>
              </a:rPr>
              <a:t>and </a:t>
            </a:r>
            <a:r>
              <a:rPr lang="en-US" sz="1600" b="1" dirty="0">
                <a:latin typeface="Candara" panose="020E0502030303020204" pitchFamily="34" charset="0"/>
              </a:rPr>
              <a:t>PHY layers</a:t>
            </a:r>
            <a:r>
              <a:rPr lang="en-US" sz="1600" dirty="0" smtClean="0">
                <a:latin typeface="Candara" panose="020E0502030303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008080"/>
                </a:solidFill>
                <a:latin typeface="Candara" panose="020E0502030303020204" pitchFamily="34" charset="0"/>
              </a:rPr>
              <a:t>OSGi</a:t>
            </a:r>
            <a:r>
              <a:rPr lang="en-US" sz="1600" dirty="0">
                <a:latin typeface="Candara" panose="020E0502030303020204" pitchFamily="34" charset="0"/>
              </a:rPr>
              <a:t> and </a:t>
            </a:r>
            <a:r>
              <a:rPr lang="en-US" sz="1600" dirty="0">
                <a:solidFill>
                  <a:srgbClr val="008080"/>
                </a:solidFill>
                <a:latin typeface="Candara" panose="020E0502030303020204" pitchFamily="34" charset="0"/>
              </a:rPr>
              <a:t>JINI</a:t>
            </a:r>
            <a:r>
              <a:rPr lang="en-US" sz="1600" dirty="0">
                <a:latin typeface="Candara" panose="020E0502030303020204" pitchFamily="34" charset="0"/>
              </a:rPr>
              <a:t> use either 802.3 or modified 802.3 with HomePlug and HomePNA or physical layers.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Candara" panose="020E0502030303020204" pitchFamily="34" charset="0"/>
              </a:rPr>
              <a:t>XI0, </a:t>
            </a:r>
            <a:r>
              <a:rPr lang="en-US" sz="1600" dirty="0">
                <a:solidFill>
                  <a:srgbClr val="0070C0"/>
                </a:solidFill>
                <a:latin typeface="Candara" panose="020E0502030303020204" pitchFamily="34" charset="0"/>
              </a:rPr>
              <a:t>Infrared Data Association</a:t>
            </a:r>
            <a:r>
              <a:rPr lang="en-US" sz="1600" dirty="0">
                <a:latin typeface="Candara" panose="020E0502030303020204" pitchFamily="34" charset="0"/>
              </a:rPr>
              <a:t> (</a:t>
            </a:r>
            <a:r>
              <a:rPr lang="en-US" sz="1600" dirty="0">
                <a:solidFill>
                  <a:srgbClr val="0070C0"/>
                </a:solidFill>
                <a:latin typeface="Candara" panose="020E0502030303020204" pitchFamily="34" charset="0"/>
              </a:rPr>
              <a:t>IrDA</a:t>
            </a:r>
            <a:r>
              <a:rPr lang="en-US" sz="1600" dirty="0">
                <a:latin typeface="Candara" panose="020E0502030303020204" pitchFamily="34" charset="0"/>
              </a:rPr>
              <a:t>) data, and CEBus are also shown as they do interface with IP.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008080"/>
                </a:solidFill>
                <a:latin typeface="Candara" panose="020E0502030303020204" pitchFamily="34" charset="0"/>
              </a:rPr>
              <a:t>HAVi</a:t>
            </a:r>
            <a:r>
              <a:rPr lang="en-US" sz="1600" dirty="0">
                <a:latin typeface="Candara" panose="020E0502030303020204" pitchFamily="34" charset="0"/>
              </a:rPr>
              <a:t> focuses </a:t>
            </a:r>
            <a:r>
              <a:rPr lang="en-US" sz="1600" dirty="0" smtClean="0">
                <a:latin typeface="Candara" panose="020E0502030303020204" pitchFamily="34" charset="0"/>
              </a:rPr>
              <a:t>on home </a:t>
            </a:r>
            <a:r>
              <a:rPr lang="en-US" sz="1600" dirty="0">
                <a:latin typeface="Candara" panose="020E0502030303020204" pitchFamily="34" charset="0"/>
              </a:rPr>
              <a:t>entertainment and AV devices</a:t>
            </a:r>
            <a:r>
              <a:rPr lang="en-US" sz="1600" dirty="0" smtClean="0">
                <a:latin typeface="Candara" panose="020E0502030303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008080"/>
                </a:solidFill>
                <a:latin typeface="Candara" panose="020E0502030303020204" pitchFamily="34" charset="0"/>
              </a:rPr>
              <a:t>JINI</a:t>
            </a:r>
            <a:r>
              <a:rPr lang="en-US" sz="1600" b="1" dirty="0">
                <a:latin typeface="Candara" panose="020E0502030303020204" pitchFamily="34" charset="0"/>
              </a:rPr>
              <a:t> technology </a:t>
            </a:r>
            <a:r>
              <a:rPr lang="en-US" sz="1600" dirty="0" smtClean="0">
                <a:latin typeface="Candara" panose="020E0502030303020204" pitchFamily="34" charset="0"/>
              </a:rPr>
              <a:t>considered </a:t>
            </a:r>
            <a:r>
              <a:rPr lang="en-US" sz="1600" dirty="0">
                <a:latin typeface="Candara" panose="020E0502030303020204" pitchFamily="34" charset="0"/>
              </a:rPr>
              <a:t>as a middleware </a:t>
            </a:r>
            <a:r>
              <a:rPr lang="en-US" sz="1600" dirty="0" smtClean="0">
                <a:latin typeface="Candara" panose="020E0502030303020204" pitchFamily="34" charset="0"/>
              </a:rPr>
              <a:t>technology and </a:t>
            </a:r>
            <a:r>
              <a:rPr lang="en-US" sz="1600" dirty="0">
                <a:latin typeface="Candara" panose="020E0502030303020204" pitchFamily="34" charset="0"/>
              </a:rPr>
              <a:t>comprises a set of APIs and network protocols</a:t>
            </a:r>
            <a:r>
              <a:rPr lang="en-US" sz="1600" dirty="0" smtClean="0">
                <a:latin typeface="Candara" panose="020E0502030303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 idx="4294967295"/>
          </p:nvPr>
        </p:nvSpPr>
        <p:spPr>
          <a:xfrm>
            <a:off x="385482" y="322729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</a:rPr>
              <a:t>Home Networks</a:t>
            </a:r>
          </a:p>
        </p:txBody>
      </p:sp>
      <p:cxnSp>
        <p:nvCxnSpPr>
          <p:cNvPr id="145" name="Shape 145"/>
          <p:cNvCxnSpPr/>
          <p:nvPr/>
        </p:nvCxnSpPr>
        <p:spPr>
          <a:xfrm>
            <a:off x="609600" y="710453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46" name="Shape 146"/>
          <p:cNvSpPr txBox="1"/>
          <p:nvPr/>
        </p:nvSpPr>
        <p:spPr>
          <a:xfrm>
            <a:off x="0" y="710453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517525" y="6734642"/>
            <a:ext cx="254000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533401" y="7485530"/>
            <a:ext cx="4489449" cy="854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Three access networks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and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modems</a:t>
            </a:r>
          </a:p>
          <a:p>
            <a:pPr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Candara" panose="020E0502030303020204" pitchFamily="34" charset="0"/>
              </a:rPr>
              <a:t>Four types of distribution networks</a:t>
            </a:r>
          </a:p>
        </p:txBody>
      </p:sp>
      <p:cxnSp>
        <p:nvCxnSpPr>
          <p:cNvPr id="155" name="Shape 155"/>
          <p:cNvCxnSpPr/>
          <p:nvPr/>
        </p:nvCxnSpPr>
        <p:spPr>
          <a:xfrm>
            <a:off x="385482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56" name="Shape 156"/>
          <p:cNvSpPr txBox="1"/>
          <p:nvPr/>
        </p:nvSpPr>
        <p:spPr>
          <a:xfrm>
            <a:off x="385482" y="0"/>
            <a:ext cx="5761036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15         			Broadband Home Networks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77" y="838182"/>
            <a:ext cx="6172245" cy="52578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40475" y="322729"/>
            <a:ext cx="5708090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ndara" panose="020E0502030303020204" pitchFamily="34" charset="0"/>
              </a:rPr>
              <a:t>The medium of transport for the home network could be either a </a:t>
            </a:r>
            <a:r>
              <a:rPr lang="en-US" sz="1600" b="1" dirty="0">
                <a:solidFill>
                  <a:srgbClr val="669900"/>
                </a:solidFill>
                <a:latin typeface="Candara" panose="020E0502030303020204" pitchFamily="34" charset="0"/>
              </a:rPr>
              <a:t>wired</a:t>
            </a:r>
            <a:r>
              <a:rPr lang="en-US" sz="1600" dirty="0">
                <a:solidFill>
                  <a:srgbClr val="669900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>
                <a:latin typeface="Candara" panose="020E0502030303020204" pitchFamily="34" charset="0"/>
              </a:rPr>
              <a:t>or a </a:t>
            </a:r>
            <a:r>
              <a:rPr lang="en-US" sz="1600" b="1" dirty="0">
                <a:solidFill>
                  <a:srgbClr val="669900"/>
                </a:solidFill>
                <a:latin typeface="Candara" panose="020E0502030303020204" pitchFamily="34" charset="0"/>
              </a:rPr>
              <a:t>wireless</a:t>
            </a:r>
            <a:r>
              <a:rPr lang="en-US" sz="1600" dirty="0">
                <a:solidFill>
                  <a:srgbClr val="669900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>
                <a:latin typeface="Candara" panose="020E0502030303020204" pitchFamily="34" charset="0"/>
              </a:rPr>
              <a:t>medium, or </a:t>
            </a:r>
            <a:r>
              <a:rPr lang="en-US" sz="1600" dirty="0" smtClean="0">
                <a:latin typeface="Candara" panose="020E0502030303020204" pitchFamily="34" charset="0"/>
              </a:rPr>
              <a:t>a </a:t>
            </a:r>
            <a:r>
              <a:rPr lang="en-US" sz="1600" b="1" dirty="0" smtClean="0">
                <a:solidFill>
                  <a:srgbClr val="669900"/>
                </a:solidFill>
                <a:latin typeface="Candara" panose="020E0502030303020204" pitchFamily="34" charset="0"/>
              </a:rPr>
              <a:t>hybrid</a:t>
            </a:r>
            <a:r>
              <a:rPr lang="en-US" sz="1600" dirty="0" smtClean="0">
                <a:solidFill>
                  <a:srgbClr val="669900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>
                <a:latin typeface="Candara" panose="020E0502030303020204" pitchFamily="34" charset="0"/>
              </a:rPr>
              <a:t>of the two. </a:t>
            </a:r>
            <a:endParaRPr lang="en-US" sz="1600" dirty="0" smtClean="0">
              <a:latin typeface="Candara" panose="020E0502030303020204" pitchFamily="34" charset="0"/>
            </a:endParaRPr>
          </a:p>
          <a:p>
            <a:r>
              <a:rPr lang="en-US" sz="1600" b="1" dirty="0" smtClean="0">
                <a:solidFill>
                  <a:srgbClr val="669900"/>
                </a:solidFill>
                <a:latin typeface="Candara" panose="020E0502030303020204" pitchFamily="34" charset="0"/>
              </a:rPr>
              <a:t>Wired </a:t>
            </a:r>
            <a:r>
              <a:rPr lang="en-US" sz="1600" b="1" dirty="0">
                <a:solidFill>
                  <a:srgbClr val="669900"/>
                </a:solidFill>
                <a:latin typeface="Candara" panose="020E0502030303020204" pitchFamily="34" charset="0"/>
              </a:rPr>
              <a:t>medium </a:t>
            </a:r>
            <a:r>
              <a:rPr lang="en-US" sz="1600" dirty="0">
                <a:latin typeface="Candara" panose="020E0502030303020204" pitchFamily="34" charset="0"/>
              </a:rPr>
              <a:t>could be any one of the following: copper wire such as power </a:t>
            </a:r>
            <a:r>
              <a:rPr lang="en-US" sz="1600" dirty="0" smtClean="0">
                <a:latin typeface="Candara" panose="020E0502030303020204" pitchFamily="34" charset="0"/>
              </a:rPr>
              <a:t>line, twisted </a:t>
            </a:r>
            <a:r>
              <a:rPr lang="en-US" sz="1600" dirty="0">
                <a:latin typeface="Candara" panose="020E0502030303020204" pitchFamily="34" charset="0"/>
              </a:rPr>
              <a:t>pair such as phone line, Cat 3 or Cat 5 Ethernet cable, </a:t>
            </a:r>
            <a:r>
              <a:rPr lang="en-US" sz="1600" dirty="0" smtClean="0">
                <a:latin typeface="Candara" panose="020E0502030303020204" pitchFamily="34" charset="0"/>
              </a:rPr>
              <a:t>coaxial </a:t>
            </a:r>
            <a:r>
              <a:rPr lang="en-US" sz="1600" dirty="0">
                <a:latin typeface="Candara" panose="020E0502030303020204" pitchFamily="34" charset="0"/>
              </a:rPr>
              <a:t>cable such as the one used for </a:t>
            </a:r>
            <a:r>
              <a:rPr lang="en-US" sz="1600" dirty="0" smtClean="0">
                <a:latin typeface="Candara" panose="020E0502030303020204" pitchFamily="34" charset="0"/>
              </a:rPr>
              <a:t>TV distribution</a:t>
            </a:r>
            <a:r>
              <a:rPr lang="en-US" sz="1600" dirty="0">
                <a:latin typeface="Candara" panose="020E0502030303020204" pitchFamily="34" charset="0"/>
              </a:rPr>
              <a:t>, or optical fiber. </a:t>
            </a:r>
            <a:endParaRPr lang="en-US" sz="1600" dirty="0" smtClean="0">
              <a:latin typeface="Candara" panose="020E0502030303020204" pitchFamily="34" charset="0"/>
            </a:endParaRPr>
          </a:p>
          <a:p>
            <a:r>
              <a:rPr lang="en-US" sz="1600" dirty="0" smtClean="0">
                <a:latin typeface="Candara" panose="020E0502030303020204" pitchFamily="34" charset="0"/>
              </a:rPr>
              <a:t>Modern </a:t>
            </a:r>
            <a:r>
              <a:rPr lang="en-US" sz="1600" dirty="0">
                <a:latin typeface="Candara" panose="020E0502030303020204" pitchFamily="34" charset="0"/>
              </a:rPr>
              <a:t>homes are being built wired with optical fiber. Wireless </a:t>
            </a:r>
            <a:r>
              <a:rPr lang="en-US" sz="1600" dirty="0" smtClean="0">
                <a:latin typeface="Candara" panose="020E0502030303020204" pitchFamily="34" charset="0"/>
              </a:rPr>
              <a:t>transmission </a:t>
            </a:r>
            <a:r>
              <a:rPr lang="en-US" sz="1600" dirty="0">
                <a:latin typeface="Candara" panose="020E0502030303020204" pitchFamily="34" charset="0"/>
              </a:rPr>
              <a:t>is the radio frequency (RF) with single or multiple antennas. Cabling could be hybrid </a:t>
            </a:r>
            <a:r>
              <a:rPr lang="en-US" sz="1600" dirty="0" smtClean="0">
                <a:latin typeface="Candara" panose="020E0502030303020204" pitchFamily="34" charset="0"/>
              </a:rPr>
              <a:t>transmission with </a:t>
            </a:r>
            <a:r>
              <a:rPr lang="en-US" sz="1600" dirty="0">
                <a:latin typeface="Candara" panose="020E0502030303020204" pitchFamily="34" charset="0"/>
              </a:rPr>
              <a:t>wired distribution in the home and wireless inside the rooms.</a:t>
            </a:r>
          </a:p>
          <a:p>
            <a:endParaRPr lang="en-US" sz="1600" b="1" dirty="0" smtClean="0">
              <a:latin typeface="Candara" panose="020E0502030303020204" pitchFamily="34" charset="0"/>
            </a:endParaRPr>
          </a:p>
          <a:p>
            <a:r>
              <a:rPr lang="en-US" sz="1600" b="1" dirty="0" smtClean="0">
                <a:latin typeface="Candara" panose="020E0502030303020204" pitchFamily="34" charset="0"/>
              </a:rPr>
              <a:t>Figure </a:t>
            </a:r>
            <a:r>
              <a:rPr lang="en-US" sz="1600" b="1" dirty="0">
                <a:latin typeface="Candara" panose="020E0502030303020204" pitchFamily="34" charset="0"/>
              </a:rPr>
              <a:t>15.2 </a:t>
            </a:r>
            <a:r>
              <a:rPr lang="en-US" sz="1600" dirty="0">
                <a:latin typeface="Candara" panose="020E0502030303020204" pitchFamily="34" charset="0"/>
              </a:rPr>
              <a:t>shows a comprehensive view of the home network. The access network is one of </a:t>
            </a:r>
            <a:r>
              <a:rPr lang="en-US" sz="1600" dirty="0" smtClean="0">
                <a:solidFill>
                  <a:srgbClr val="993366"/>
                </a:solidFill>
                <a:latin typeface="Candara" panose="020E0502030303020204" pitchFamily="34" charset="0"/>
              </a:rPr>
              <a:t>three</a:t>
            </a:r>
            <a:r>
              <a:rPr lang="en-US" sz="1600" dirty="0" smtClean="0">
                <a:latin typeface="Candara" panose="020E0502030303020204" pitchFamily="34" charset="0"/>
              </a:rPr>
              <a:t> choices</a:t>
            </a:r>
            <a:r>
              <a:rPr lang="en-US" sz="1600" dirty="0">
                <a:latin typeface="Candara" panose="020E0502030303020204" pitchFamily="34" charset="0"/>
              </a:rPr>
              <a:t>, namely </a:t>
            </a:r>
            <a:r>
              <a:rPr lang="en-US" sz="1600" dirty="0">
                <a:solidFill>
                  <a:srgbClr val="0070C0"/>
                </a:solidFill>
                <a:latin typeface="Candara" panose="020E0502030303020204" pitchFamily="34" charset="0"/>
              </a:rPr>
              <a:t>DSL</a:t>
            </a:r>
            <a:r>
              <a:rPr lang="en-US" sz="1600" dirty="0">
                <a:latin typeface="Candara" panose="020E0502030303020204" pitchFamily="34" charset="0"/>
              </a:rPr>
              <a:t>, </a:t>
            </a:r>
            <a:r>
              <a:rPr lang="en-US" sz="1600" dirty="0">
                <a:solidFill>
                  <a:srgbClr val="0070C0"/>
                </a:solidFill>
                <a:latin typeface="Candara" panose="020E0502030303020204" pitchFamily="34" charset="0"/>
              </a:rPr>
              <a:t>HFC</a:t>
            </a:r>
            <a:r>
              <a:rPr lang="en-US" sz="1600" dirty="0">
                <a:latin typeface="Candara" panose="020E0502030303020204" pitchFamily="34" charset="0"/>
              </a:rPr>
              <a:t>, or </a:t>
            </a:r>
            <a:r>
              <a:rPr lang="en-US" sz="1600" dirty="0">
                <a:solidFill>
                  <a:srgbClr val="0070C0"/>
                </a:solidFill>
                <a:latin typeface="Candara" panose="020E0502030303020204" pitchFamily="34" charset="0"/>
              </a:rPr>
              <a:t>wireless</a:t>
            </a:r>
            <a:r>
              <a:rPr lang="en-US" sz="1600" dirty="0">
                <a:latin typeface="Candara" panose="020E0502030303020204" pitchFamily="34" charset="0"/>
              </a:rPr>
              <a:t>. Each feed terminates in the respective modem, whose </a:t>
            </a:r>
            <a:r>
              <a:rPr lang="en-US" sz="1600" dirty="0">
                <a:solidFill>
                  <a:srgbClr val="C00000"/>
                </a:solidFill>
                <a:latin typeface="Candara" panose="020E0502030303020204" pitchFamily="34" charset="0"/>
              </a:rPr>
              <a:t>output</a:t>
            </a:r>
            <a:r>
              <a:rPr lang="en-US" sz="1600" dirty="0">
                <a:latin typeface="Candara" panose="020E0502030303020204" pitchFamily="34" charset="0"/>
              </a:rPr>
              <a:t> </a:t>
            </a:r>
            <a:r>
              <a:rPr lang="en-US" sz="1600" dirty="0" smtClean="0">
                <a:latin typeface="Candara" panose="020E0502030303020204" pitchFamily="34" charset="0"/>
              </a:rPr>
              <a:t>is connected </a:t>
            </a:r>
            <a:r>
              <a:rPr lang="en-US" sz="1600" dirty="0">
                <a:latin typeface="Candara" panose="020E0502030303020204" pitchFamily="34" charset="0"/>
              </a:rPr>
              <a:t>to a </a:t>
            </a:r>
            <a:r>
              <a:rPr lang="en-US" sz="1600" dirty="0">
                <a:solidFill>
                  <a:srgbClr val="0070C0"/>
                </a:solidFill>
                <a:latin typeface="Candara" panose="020E0502030303020204" pitchFamily="34" charset="0"/>
              </a:rPr>
              <a:t>residential gateway</a:t>
            </a:r>
            <a:r>
              <a:rPr lang="en-US" sz="1600" dirty="0">
                <a:latin typeface="Candara" panose="020E0502030303020204" pitchFamily="34" charset="0"/>
              </a:rPr>
              <a:t>. Although a personal computer functions as a residential gateway, </a:t>
            </a:r>
            <a:r>
              <a:rPr lang="en-US" sz="1600" dirty="0" smtClean="0">
                <a:latin typeface="Candara" panose="020E0502030303020204" pitchFamily="34" charset="0"/>
              </a:rPr>
              <a:t>in the </a:t>
            </a:r>
            <a:r>
              <a:rPr lang="en-US" sz="1600" dirty="0">
                <a:latin typeface="Candara" panose="020E0502030303020204" pitchFamily="34" charset="0"/>
              </a:rPr>
              <a:t>future this would be a dedicated intelligent device with built-in communication and application </a:t>
            </a:r>
            <a:r>
              <a:rPr lang="en-US" sz="1600" dirty="0" smtClean="0">
                <a:latin typeface="Candara" panose="020E0502030303020204" pitchFamily="34" charset="0"/>
              </a:rPr>
              <a:t>modules</a:t>
            </a:r>
            <a:r>
              <a:rPr lang="en-US" sz="1600" dirty="0">
                <a:latin typeface="Candara" panose="020E0502030303020204" pitchFamily="34" charset="0"/>
              </a:rPr>
              <a:t>. </a:t>
            </a:r>
            <a:endParaRPr lang="en-US" sz="1600" dirty="0" smtClean="0">
              <a:latin typeface="Candara" panose="020E0502030303020204" pitchFamily="34" charset="0"/>
            </a:endParaRPr>
          </a:p>
          <a:p>
            <a:endParaRPr lang="en-US" sz="1600" dirty="0">
              <a:latin typeface="Candara" panose="020E0502030303020204" pitchFamily="34" charset="0"/>
            </a:endParaRPr>
          </a:p>
          <a:p>
            <a:r>
              <a:rPr lang="en-US" sz="1600" dirty="0" smtClean="0">
                <a:latin typeface="Candara" panose="020E0502030303020204" pitchFamily="34" charset="0"/>
              </a:rPr>
              <a:t>In </a:t>
            </a:r>
            <a:r>
              <a:rPr lang="en-US" sz="1600" b="1" dirty="0">
                <a:latin typeface="Candara" panose="020E0502030303020204" pitchFamily="34" charset="0"/>
              </a:rPr>
              <a:t>Figure 15.2 </a:t>
            </a:r>
            <a:r>
              <a:rPr lang="en-US" sz="1600" dirty="0">
                <a:latin typeface="Candara" panose="020E0502030303020204" pitchFamily="34" charset="0"/>
              </a:rPr>
              <a:t>the residential gateway has </a:t>
            </a:r>
            <a:r>
              <a:rPr lang="en-US" sz="1600" dirty="0">
                <a:solidFill>
                  <a:srgbClr val="993366"/>
                </a:solidFill>
                <a:latin typeface="Candara" panose="020E0502030303020204" pitchFamily="34" charset="0"/>
              </a:rPr>
              <a:t>four types </a:t>
            </a:r>
            <a:r>
              <a:rPr lang="en-US" sz="1600" dirty="0">
                <a:latin typeface="Candara" panose="020E0502030303020204" pitchFamily="34" charset="0"/>
              </a:rPr>
              <a:t>of distribution networks connected to it. </a:t>
            </a:r>
            <a:r>
              <a:rPr lang="en-US" sz="1600" dirty="0" smtClean="0">
                <a:latin typeface="Candara" panose="020E0502030303020204" pitchFamily="34" charset="0"/>
              </a:rPr>
              <a:t>The </a:t>
            </a:r>
            <a:r>
              <a:rPr lang="en-US" sz="16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USB</a:t>
            </a:r>
            <a:r>
              <a:rPr lang="en-US" sz="1600" dirty="0" smtClean="0">
                <a:latin typeface="Candara" panose="020E0502030303020204" pitchFamily="34" charset="0"/>
              </a:rPr>
              <a:t> </a:t>
            </a:r>
            <a:r>
              <a:rPr lang="en-US" sz="1600" dirty="0">
                <a:latin typeface="Candara" panose="020E0502030303020204" pitchFamily="34" charset="0"/>
              </a:rPr>
              <a:t>network has low- and high-speed digital data devices connected to it. The very high-speed </a:t>
            </a:r>
            <a:r>
              <a:rPr lang="en-US" sz="1600" dirty="0" smtClean="0">
                <a:latin typeface="Candara" panose="020E0502030303020204" pitchFamily="34" charset="0"/>
              </a:rPr>
              <a:t>digital triple </a:t>
            </a:r>
            <a:r>
              <a:rPr lang="en-US" sz="1600" dirty="0">
                <a:latin typeface="Candara" panose="020E0502030303020204" pitchFamily="34" charset="0"/>
              </a:rPr>
              <a:t>play devices comprise </a:t>
            </a:r>
            <a:r>
              <a:rPr lang="en-US" sz="1600" dirty="0">
                <a:solidFill>
                  <a:srgbClr val="0070C0"/>
                </a:solidFill>
                <a:latin typeface="Candara" panose="020E0502030303020204" pitchFamily="34" charset="0"/>
              </a:rPr>
              <a:t>IEEE 1394 </a:t>
            </a:r>
            <a:r>
              <a:rPr lang="en-US" sz="1600" dirty="0">
                <a:latin typeface="Candara" panose="020E0502030303020204" pitchFamily="34" charset="0"/>
              </a:rPr>
              <a:t>network, also known as </a:t>
            </a:r>
            <a:r>
              <a:rPr lang="en-US" sz="1600" dirty="0">
                <a:solidFill>
                  <a:srgbClr val="0070C0"/>
                </a:solidFill>
                <a:latin typeface="Candara" panose="020E0502030303020204" pitchFamily="34" charset="0"/>
              </a:rPr>
              <a:t>FireWire</a:t>
            </a:r>
            <a:r>
              <a:rPr lang="en-US" sz="1600" dirty="0">
                <a:latin typeface="Candara" panose="020E0502030303020204" pitchFamily="34" charset="0"/>
              </a:rPr>
              <a:t>® branded by Apple. The </a:t>
            </a:r>
            <a:r>
              <a:rPr lang="en-US" sz="1600" dirty="0" smtClean="0">
                <a:latin typeface="Candara" panose="020E0502030303020204" pitchFamily="34" charset="0"/>
              </a:rPr>
              <a:t>third type </a:t>
            </a:r>
            <a:r>
              <a:rPr lang="en-US" sz="1600" dirty="0">
                <a:latin typeface="Candara" panose="020E0502030303020204" pitchFamily="34" charset="0"/>
              </a:rPr>
              <a:t>of network is </a:t>
            </a:r>
            <a:r>
              <a:rPr lang="en-US" sz="1600" dirty="0">
                <a:solidFill>
                  <a:srgbClr val="0070C0"/>
                </a:solidFill>
                <a:latin typeface="Candara" panose="020E0502030303020204" pitchFamily="34" charset="0"/>
              </a:rPr>
              <a:t>LAN</a:t>
            </a:r>
            <a:r>
              <a:rPr lang="en-US" sz="1600" dirty="0">
                <a:latin typeface="Candara" panose="020E0502030303020204" pitchFamily="34" charset="0"/>
              </a:rPr>
              <a:t>, the predominant one being wired Ethernet network. Other less popular </a:t>
            </a:r>
            <a:r>
              <a:rPr lang="en-US" sz="1600" dirty="0" smtClean="0">
                <a:latin typeface="Candara" panose="020E0502030303020204" pitchFamily="34" charset="0"/>
              </a:rPr>
              <a:t>types of </a:t>
            </a:r>
            <a:r>
              <a:rPr lang="en-US" sz="1600" dirty="0">
                <a:latin typeface="Candara" panose="020E0502030303020204" pitchFamily="34" charset="0"/>
              </a:rPr>
              <a:t>LANs are </a:t>
            </a:r>
            <a:r>
              <a:rPr lang="en-US" sz="1600" dirty="0">
                <a:solidFill>
                  <a:srgbClr val="669900"/>
                </a:solidFill>
                <a:latin typeface="Candara" panose="020E0502030303020204" pitchFamily="34" charset="0"/>
              </a:rPr>
              <a:t>HomePNA </a:t>
            </a:r>
            <a:r>
              <a:rPr lang="en-US" sz="1600" dirty="0">
                <a:latin typeface="Candara" panose="020E0502030303020204" pitchFamily="34" charset="0"/>
              </a:rPr>
              <a:t>using telephone cable or </a:t>
            </a:r>
            <a:r>
              <a:rPr lang="en-US" sz="1600" dirty="0" smtClean="0">
                <a:latin typeface="Candara" panose="020E0502030303020204" pitchFamily="34" charset="0"/>
              </a:rPr>
              <a:t>HotmePlug </a:t>
            </a:r>
            <a:r>
              <a:rPr lang="en-US" sz="1600" dirty="0">
                <a:latin typeface="Candara" panose="020E0502030303020204" pitchFamily="34" charset="0"/>
              </a:rPr>
              <a:t>using power line. They could be based </a:t>
            </a:r>
            <a:r>
              <a:rPr lang="en-US" sz="1600" dirty="0" smtClean="0">
                <a:latin typeface="Candara" panose="020E0502030303020204" pitchFamily="34" charset="0"/>
              </a:rPr>
              <a:t>on the </a:t>
            </a:r>
            <a:r>
              <a:rPr lang="en-US" sz="1600" dirty="0">
                <a:latin typeface="Candara" panose="020E0502030303020204" pitchFamily="34" charset="0"/>
              </a:rPr>
              <a:t>above-mentioned schemes of either. The fourth home distribution network shown in Figure 15.2 </a:t>
            </a:r>
            <a:r>
              <a:rPr lang="en-US" sz="1600" dirty="0" smtClean="0">
                <a:latin typeface="Candara" panose="020E0502030303020204" pitchFamily="34" charset="0"/>
              </a:rPr>
              <a:t>is </a:t>
            </a:r>
            <a:r>
              <a:rPr lang="en-US" sz="16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WiFi</a:t>
            </a:r>
            <a:r>
              <a:rPr lang="en-US" sz="1600" dirty="0">
                <a:latin typeface="Candara" panose="020E0502030303020204" pitchFamily="34" charset="0"/>
              </a:rPr>
              <a:t>, wireless LAN network based on IEEE 802. 1 1 . We will next address wired and wireless </a:t>
            </a:r>
            <a:r>
              <a:rPr lang="en-US" sz="1600" dirty="0" smtClean="0">
                <a:latin typeface="Candara" panose="020E0502030303020204" pitchFamily="34" charset="0"/>
              </a:rPr>
              <a:t>technologies </a:t>
            </a:r>
            <a:r>
              <a:rPr lang="en-US" sz="1600" dirty="0">
                <a:latin typeface="Candara" panose="020E0502030303020204" pitchFamily="34" charset="0"/>
              </a:rPr>
              <a:t>based on various physical media.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201706" y="395753"/>
            <a:ext cx="58292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sz="3200" b="1" dirty="0">
                <a:solidFill>
                  <a:srgbClr val="993366"/>
                </a:solidFill>
              </a:rPr>
              <a:t>HAVi Protocol </a:t>
            </a:r>
            <a:r>
              <a:rPr lang="en-US" sz="3200" b="1" dirty="0">
                <a:solidFill>
                  <a:srgbClr val="0070C0"/>
                </a:solidFill>
              </a:rPr>
              <a:t>Architecture</a:t>
            </a:r>
          </a:p>
        </p:txBody>
      </p:sp>
      <p:cxnSp>
        <p:nvCxnSpPr>
          <p:cNvPr id="163" name="Shape 163"/>
          <p:cNvCxnSpPr/>
          <p:nvPr/>
        </p:nvCxnSpPr>
        <p:spPr>
          <a:xfrm>
            <a:off x="354106" y="38862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64" name="Shape 164"/>
          <p:cNvSpPr txBox="1"/>
          <p:nvPr/>
        </p:nvSpPr>
        <p:spPr>
          <a:xfrm>
            <a:off x="-255494" y="38862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262031" y="5497512"/>
            <a:ext cx="254000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277906" y="5029201"/>
            <a:ext cx="65532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1306" y="549275"/>
            <a:ext cx="4572000" cy="371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201705" y="4267200"/>
            <a:ext cx="8314766" cy="46437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993366"/>
                </a:solidFill>
                <a:latin typeface="Candara" panose="020E0502030303020204" pitchFamily="34" charset="0"/>
              </a:rPr>
              <a:t>Application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for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home entertainment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and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AV devices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rgbClr val="008080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8080"/>
                </a:solidFill>
                <a:latin typeface="Candara" panose="020E0502030303020204" pitchFamily="34" charset="0"/>
              </a:rPr>
              <a:t>HAVi Components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Device</a:t>
            </a:r>
          </a:p>
          <a:p>
            <a:pPr marL="914400" lvl="2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FAV (Full Audio Visual)</a:t>
            </a:r>
          </a:p>
          <a:p>
            <a:pPr marL="914400" lvl="2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Intermediate AV</a:t>
            </a:r>
          </a:p>
          <a:p>
            <a:pPr marL="914400" lvl="2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Base AV</a:t>
            </a:r>
          </a:p>
          <a:p>
            <a:pPr marL="914400" lvl="2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Legacy AV</a:t>
            </a: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Device control module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(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DCM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): Aggregate of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FCMs</a:t>
            </a:r>
            <a:endParaRPr lang="en-US" sz="2000"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 marL="457200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Functional control module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(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FCM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): Controls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application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functions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 Peer-to-peer environment</a:t>
            </a:r>
          </a:p>
        </p:txBody>
      </p:sp>
      <p:cxnSp>
        <p:nvCxnSpPr>
          <p:cNvPr id="174" name="Shape 174"/>
          <p:cNvCxnSpPr/>
          <p:nvPr/>
        </p:nvCxnSpPr>
        <p:spPr>
          <a:xfrm>
            <a:off x="277906" y="30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75" name="Shape 175"/>
          <p:cNvSpPr txBox="1"/>
          <p:nvPr/>
        </p:nvSpPr>
        <p:spPr>
          <a:xfrm>
            <a:off x="277906" y="0"/>
            <a:ext cx="5761036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15         			Broadband Home Networks</a:t>
            </a:r>
          </a:p>
        </p:txBody>
      </p:sp>
      <p:sp>
        <p:nvSpPr>
          <p:cNvPr id="2" name="Rectangle 1"/>
          <p:cNvSpPr/>
          <p:nvPr/>
        </p:nvSpPr>
        <p:spPr>
          <a:xfrm>
            <a:off x="1555115" y="730448"/>
            <a:ext cx="28039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993366"/>
                </a:solidFill>
                <a:latin typeface="Candara" panose="020E0502030303020204" pitchFamily="34" charset="0"/>
              </a:rPr>
              <a:t>Home Audio-Video interoperability</a:t>
            </a:r>
            <a:endParaRPr lang="en-US" dirty="0">
              <a:solidFill>
                <a:srgbClr val="99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3505</Words>
  <Application>Microsoft Office PowerPoint</Application>
  <PresentationFormat>Custom</PresentationFormat>
  <Paragraphs>588</Paragraphs>
  <Slides>39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Candara</vt:lpstr>
      <vt:lpstr>Times New Roman</vt:lpstr>
      <vt:lpstr>Wingdings</vt:lpstr>
      <vt:lpstr>Default Design</vt:lpstr>
      <vt:lpstr>Broadband Home Networks</vt:lpstr>
      <vt:lpstr>Objectives</vt:lpstr>
      <vt:lpstr>PowerPoint Presentation</vt:lpstr>
      <vt:lpstr>Home Networking Technologies</vt:lpstr>
      <vt:lpstr>Networking Protocols</vt:lpstr>
      <vt:lpstr>Application Layer Protocols</vt:lpstr>
      <vt:lpstr>Home Network Protocol Architecture</vt:lpstr>
      <vt:lpstr>Home Networks</vt:lpstr>
      <vt:lpstr>HAVi Protocol Architecture</vt:lpstr>
      <vt:lpstr>HAVi Communication</vt:lpstr>
      <vt:lpstr>Jini Middleware</vt:lpstr>
      <vt:lpstr>Jini Network: Service</vt:lpstr>
      <vt:lpstr>UPnP Protocol Architecture</vt:lpstr>
      <vt:lpstr>UPnP Network</vt:lpstr>
      <vt:lpstr>OSGi Gateway</vt:lpstr>
      <vt:lpstr>OSGi Home Network  Architecture</vt:lpstr>
      <vt:lpstr>Lower Layer Networking Protocols</vt:lpstr>
      <vt:lpstr>Lower Layer Protocols for Networked Appliances </vt:lpstr>
      <vt:lpstr>IEEE 1394</vt:lpstr>
      <vt:lpstr>USB</vt:lpstr>
      <vt:lpstr>Residential Ethernet</vt:lpstr>
      <vt:lpstr>Power Ethernet MIB</vt:lpstr>
      <vt:lpstr>IEEE 802.11 Wireless LAN</vt:lpstr>
      <vt:lpstr>802.11 - PHY &amp; MAC</vt:lpstr>
      <vt:lpstr>802.11 Standards &amp; Amendments</vt:lpstr>
      <vt:lpstr>Residential WLAN</vt:lpstr>
      <vt:lpstr>WiFI Network Infrastructure</vt:lpstr>
      <vt:lpstr>Enterprise WLAN</vt:lpstr>
      <vt:lpstr>Evolution of WLAN Security</vt:lpstr>
      <vt:lpstr>Security Management</vt:lpstr>
      <vt:lpstr>WLAN Broadband QoS Issues</vt:lpstr>
      <vt:lpstr>IEEE 802.11e QoS Table</vt:lpstr>
      <vt:lpstr>802.11 MIB</vt:lpstr>
      <vt:lpstr>Centralized Management of WLANs</vt:lpstr>
      <vt:lpstr>CAPWAP Base MIB</vt:lpstr>
      <vt:lpstr>CAPWAP Base MIB</vt:lpstr>
      <vt:lpstr>IEEE 802.15 WPANs (Wireless Personal Area Networks)</vt:lpstr>
      <vt:lpstr>WPANs</vt:lpstr>
      <vt:lpstr>Bluetooth Protocol Stack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Chapter 15   Broadband Home Networks</dc:title>
  <dc:creator>dell</dc:creator>
  <cp:lastModifiedBy>dell</cp:lastModifiedBy>
  <cp:revision>33</cp:revision>
  <dcterms:modified xsi:type="dcterms:W3CDTF">2017-05-06T20:13:46Z</dcterms:modified>
</cp:coreProperties>
</file>